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handoutMasterIdLst>
    <p:handoutMasterId r:id="rId106"/>
  </p:handoutMasterIdLst>
  <p:sldIdLst>
    <p:sldId id="278" r:id="rId2"/>
    <p:sldId id="376" r:id="rId3"/>
    <p:sldId id="279" r:id="rId4"/>
    <p:sldId id="268" r:id="rId5"/>
    <p:sldId id="267" r:id="rId6"/>
    <p:sldId id="265" r:id="rId7"/>
    <p:sldId id="272" r:id="rId8"/>
    <p:sldId id="273" r:id="rId9"/>
    <p:sldId id="269" r:id="rId10"/>
    <p:sldId id="260" r:id="rId11"/>
    <p:sldId id="281" r:id="rId12"/>
    <p:sldId id="282" r:id="rId13"/>
    <p:sldId id="283"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77" r:id="rId52"/>
    <p:sldId id="323" r:id="rId53"/>
    <p:sldId id="324" r:id="rId54"/>
    <p:sldId id="325" r:id="rId55"/>
    <p:sldId id="326" r:id="rId56"/>
    <p:sldId id="327" r:id="rId57"/>
    <p:sldId id="328" r:id="rId58"/>
    <p:sldId id="329" r:id="rId59"/>
    <p:sldId id="330" r:id="rId60"/>
    <p:sldId id="331" r:id="rId61"/>
    <p:sldId id="332"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4"/>
    <a:srgbClr val="00CCFF"/>
    <a:srgbClr val="0070C0"/>
    <a:srgbClr val="D2DEEF"/>
    <a:srgbClr val="A7EEFF"/>
    <a:srgbClr val="85FFFC"/>
    <a:srgbClr val="76AB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63" autoAdjust="0"/>
    <p:restoredTop sz="96433" autoAdjust="0"/>
  </p:normalViewPr>
  <p:slideViewPr>
    <p:cSldViewPr snapToGrid="0">
      <p:cViewPr varScale="1">
        <p:scale>
          <a:sx n="112" d="100"/>
          <a:sy n="112" d="100"/>
        </p:scale>
        <p:origin x="102" y="138"/>
      </p:cViewPr>
      <p:guideLst>
        <p:guide orient="horz" pos="2160"/>
        <p:guide pos="2880"/>
      </p:guideLst>
    </p:cSldViewPr>
  </p:slideViewPr>
  <p:notesTextViewPr>
    <p:cViewPr>
      <p:scale>
        <a:sx n="1" d="1"/>
        <a:sy n="1" d="1"/>
      </p:scale>
      <p:origin x="0" y="0"/>
    </p:cViewPr>
  </p:notesTextViewPr>
  <p:notesViewPr>
    <p:cSldViewPr snapToGrid="0">
      <p:cViewPr varScale="1">
        <p:scale>
          <a:sx n="92" d="100"/>
          <a:sy n="92" d="100"/>
        </p:scale>
        <p:origin x="243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1" y="0"/>
            <a:ext cx="2949575" cy="498475"/>
          </a:xfrm>
          <a:prstGeom prst="rect">
            <a:avLst/>
          </a:prstGeom>
        </p:spPr>
        <p:txBody>
          <a:bodyPr vert="horz" lIns="91440" tIns="45720" rIns="91440" bIns="45720" rtlCol="0"/>
          <a:lstStyle>
            <a:lvl1pPr algn="r">
              <a:defRPr sz="1200"/>
            </a:lvl1pPr>
          </a:lstStyle>
          <a:p>
            <a:fld id="{561E7466-733F-4080-91A7-E12F12AF7E23}" type="datetimeFigureOut">
              <a:rPr lang="en-GB" smtClean="0"/>
              <a:t>21/03/2018</a:t>
            </a:fld>
            <a:endParaRPr lang="en-GB"/>
          </a:p>
        </p:txBody>
      </p:sp>
      <p:sp>
        <p:nvSpPr>
          <p:cNvPr id="4" name="Footer Placeholder 3"/>
          <p:cNvSpPr>
            <a:spLocks noGrp="1"/>
          </p:cNvSpPr>
          <p:nvPr>
            <p:ph type="ftr" sz="quarter" idx="2"/>
          </p:nvPr>
        </p:nvSpPr>
        <p:spPr>
          <a:xfrm>
            <a:off x="1"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1" y="9445625"/>
            <a:ext cx="2949575" cy="498475"/>
          </a:xfrm>
          <a:prstGeom prst="rect">
            <a:avLst/>
          </a:prstGeom>
        </p:spPr>
        <p:txBody>
          <a:bodyPr vert="horz" lIns="91440" tIns="45720" rIns="91440" bIns="45720" rtlCol="0" anchor="b"/>
          <a:lstStyle>
            <a:lvl1pPr algn="r">
              <a:defRPr sz="1200"/>
            </a:lvl1pPr>
          </a:lstStyle>
          <a:p>
            <a:fld id="{BA6159F3-1816-4A95-A4CA-1CA15897F6FC}" type="slidenum">
              <a:rPr lang="en-GB" smtClean="0"/>
              <a:t>‹#›</a:t>
            </a:fld>
            <a:endParaRPr lang="en-GB"/>
          </a:p>
        </p:txBody>
      </p:sp>
    </p:spTree>
    <p:extLst>
      <p:ext uri="{BB962C8B-B14F-4D97-AF65-F5344CB8AC3E}">
        <p14:creationId xmlns:p14="http://schemas.microsoft.com/office/powerpoint/2010/main" val="87784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89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1"/>
            <a:ext cx="2949099" cy="498933"/>
          </a:xfrm>
          <a:prstGeom prst="rect">
            <a:avLst/>
          </a:prstGeom>
        </p:spPr>
        <p:txBody>
          <a:bodyPr vert="horz" lIns="91440" tIns="45720" rIns="91440" bIns="45720" rtlCol="0"/>
          <a:lstStyle>
            <a:lvl1pPr algn="r">
              <a:defRPr sz="1200"/>
            </a:lvl1pPr>
          </a:lstStyle>
          <a:p>
            <a:fld id="{3FAFE99B-B857-4F8D-8E8E-9B4DF5D7D1A2}" type="datetimeFigureOut">
              <a:rPr lang="en-GB" smtClean="0"/>
              <a:t>21/03/2018</a:t>
            </a:fld>
            <a:endParaRPr lang="en-GB"/>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E1605-2230-4129-AD0D-3D64442EA2C1}" type="slidenum">
              <a:rPr lang="en-GB" smtClean="0"/>
              <a:t>‹#›</a:t>
            </a:fld>
            <a:endParaRPr lang="en-GB"/>
          </a:p>
        </p:txBody>
      </p:sp>
    </p:spTree>
    <p:extLst>
      <p:ext uri="{BB962C8B-B14F-4D97-AF65-F5344CB8AC3E}">
        <p14:creationId xmlns:p14="http://schemas.microsoft.com/office/powerpoint/2010/main" val="261573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a:t>
            </a:fld>
            <a:endParaRPr lang="en-GB"/>
          </a:p>
        </p:txBody>
      </p:sp>
    </p:spTree>
    <p:extLst>
      <p:ext uri="{BB962C8B-B14F-4D97-AF65-F5344CB8AC3E}">
        <p14:creationId xmlns:p14="http://schemas.microsoft.com/office/powerpoint/2010/main" val="72477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DE02F6-6ECB-453B-BF08-27308F1A8F40}" type="slidenum">
              <a:rPr lang="en-GB" smtClean="0"/>
              <a:t>10</a:t>
            </a:fld>
            <a:endParaRPr lang="en-GB"/>
          </a:p>
        </p:txBody>
      </p:sp>
    </p:spTree>
    <p:extLst>
      <p:ext uri="{BB962C8B-B14F-4D97-AF65-F5344CB8AC3E}">
        <p14:creationId xmlns:p14="http://schemas.microsoft.com/office/powerpoint/2010/main" val="414797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11</a:t>
            </a:fld>
            <a:endParaRPr lang="en-GB"/>
          </a:p>
        </p:txBody>
      </p:sp>
    </p:spTree>
    <p:extLst>
      <p:ext uri="{BB962C8B-B14F-4D97-AF65-F5344CB8AC3E}">
        <p14:creationId xmlns:p14="http://schemas.microsoft.com/office/powerpoint/2010/main" val="202384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12</a:t>
            </a:fld>
            <a:endParaRPr lang="en-GB"/>
          </a:p>
        </p:txBody>
      </p:sp>
    </p:spTree>
    <p:extLst>
      <p:ext uri="{BB962C8B-B14F-4D97-AF65-F5344CB8AC3E}">
        <p14:creationId xmlns:p14="http://schemas.microsoft.com/office/powerpoint/2010/main" val="327430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13</a:t>
            </a:fld>
            <a:endParaRPr lang="en-GB"/>
          </a:p>
        </p:txBody>
      </p:sp>
    </p:spTree>
    <p:extLst>
      <p:ext uri="{BB962C8B-B14F-4D97-AF65-F5344CB8AC3E}">
        <p14:creationId xmlns:p14="http://schemas.microsoft.com/office/powerpoint/2010/main" val="210736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C8E1605-2230-4129-AD0D-3D64442EA2C1}" type="slidenum">
              <a:rPr lang="en-GB" smtClean="0"/>
              <a:t>14</a:t>
            </a:fld>
            <a:endParaRPr lang="en-GB"/>
          </a:p>
        </p:txBody>
      </p:sp>
    </p:spTree>
    <p:extLst>
      <p:ext uri="{BB962C8B-B14F-4D97-AF65-F5344CB8AC3E}">
        <p14:creationId xmlns:p14="http://schemas.microsoft.com/office/powerpoint/2010/main" val="62633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15</a:t>
            </a:fld>
            <a:endParaRPr lang="en-GB"/>
          </a:p>
        </p:txBody>
      </p:sp>
    </p:spTree>
    <p:extLst>
      <p:ext uri="{BB962C8B-B14F-4D97-AF65-F5344CB8AC3E}">
        <p14:creationId xmlns:p14="http://schemas.microsoft.com/office/powerpoint/2010/main" val="278007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Settings</a:t>
            </a:r>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16</a:t>
            </a:fld>
            <a:endParaRPr lang="en-GB"/>
          </a:p>
        </p:txBody>
      </p:sp>
    </p:spTree>
    <p:extLst>
      <p:ext uri="{BB962C8B-B14F-4D97-AF65-F5344CB8AC3E}">
        <p14:creationId xmlns:p14="http://schemas.microsoft.com/office/powerpoint/2010/main" val="233494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17</a:t>
            </a:fld>
            <a:endParaRPr lang="en-GB"/>
          </a:p>
        </p:txBody>
      </p:sp>
    </p:spTree>
    <p:extLst>
      <p:ext uri="{BB962C8B-B14F-4D97-AF65-F5344CB8AC3E}">
        <p14:creationId xmlns:p14="http://schemas.microsoft.com/office/powerpoint/2010/main" val="203309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18</a:t>
            </a:fld>
            <a:endParaRPr lang="en-GB"/>
          </a:p>
        </p:txBody>
      </p:sp>
    </p:spTree>
    <p:extLst>
      <p:ext uri="{BB962C8B-B14F-4D97-AF65-F5344CB8AC3E}">
        <p14:creationId xmlns:p14="http://schemas.microsoft.com/office/powerpoint/2010/main" val="319877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19</a:t>
            </a:fld>
            <a:endParaRPr lang="en-GB"/>
          </a:p>
        </p:txBody>
      </p:sp>
    </p:spTree>
    <p:extLst>
      <p:ext uri="{BB962C8B-B14F-4D97-AF65-F5344CB8AC3E}">
        <p14:creationId xmlns:p14="http://schemas.microsoft.com/office/powerpoint/2010/main" val="39007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2</a:t>
            </a:fld>
            <a:endParaRPr lang="en-GB"/>
          </a:p>
        </p:txBody>
      </p:sp>
    </p:spTree>
    <p:extLst>
      <p:ext uri="{BB962C8B-B14F-4D97-AF65-F5344CB8AC3E}">
        <p14:creationId xmlns:p14="http://schemas.microsoft.com/office/powerpoint/2010/main" val="444838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C8E1605-2230-4129-AD0D-3D64442EA2C1}" type="slidenum">
              <a:rPr lang="en-GB" smtClean="0"/>
              <a:t>20</a:t>
            </a:fld>
            <a:endParaRPr lang="en-GB"/>
          </a:p>
        </p:txBody>
      </p:sp>
    </p:spTree>
    <p:extLst>
      <p:ext uri="{BB962C8B-B14F-4D97-AF65-F5344CB8AC3E}">
        <p14:creationId xmlns:p14="http://schemas.microsoft.com/office/powerpoint/2010/main" val="2689558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21</a:t>
            </a:fld>
            <a:endParaRPr lang="en-GB"/>
          </a:p>
        </p:txBody>
      </p:sp>
    </p:spTree>
    <p:extLst>
      <p:ext uri="{BB962C8B-B14F-4D97-AF65-F5344CB8AC3E}">
        <p14:creationId xmlns:p14="http://schemas.microsoft.com/office/powerpoint/2010/main" val="224452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22</a:t>
            </a:fld>
            <a:endParaRPr lang="en-GB"/>
          </a:p>
        </p:txBody>
      </p:sp>
    </p:spTree>
    <p:extLst>
      <p:ext uri="{BB962C8B-B14F-4D97-AF65-F5344CB8AC3E}">
        <p14:creationId xmlns:p14="http://schemas.microsoft.com/office/powerpoint/2010/main" val="3986887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23</a:t>
            </a:fld>
            <a:endParaRPr lang="en-GB"/>
          </a:p>
        </p:txBody>
      </p:sp>
    </p:spTree>
    <p:extLst>
      <p:ext uri="{BB962C8B-B14F-4D97-AF65-F5344CB8AC3E}">
        <p14:creationId xmlns:p14="http://schemas.microsoft.com/office/powerpoint/2010/main" val="367387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8E1605-2230-4129-AD0D-3D64442EA2C1}" type="slidenum">
              <a:rPr lang="en-GB" smtClean="0"/>
              <a:t>24</a:t>
            </a:fld>
            <a:endParaRPr lang="en-GB"/>
          </a:p>
        </p:txBody>
      </p:sp>
    </p:spTree>
    <p:extLst>
      <p:ext uri="{BB962C8B-B14F-4D97-AF65-F5344CB8AC3E}">
        <p14:creationId xmlns:p14="http://schemas.microsoft.com/office/powerpoint/2010/main" val="2774151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8E1605-2230-4129-AD0D-3D64442EA2C1}" type="slidenum">
              <a:rPr lang="en-GB" smtClean="0"/>
              <a:t>25</a:t>
            </a:fld>
            <a:endParaRPr lang="en-GB"/>
          </a:p>
        </p:txBody>
      </p:sp>
    </p:spTree>
    <p:extLst>
      <p:ext uri="{BB962C8B-B14F-4D97-AF65-F5344CB8AC3E}">
        <p14:creationId xmlns:p14="http://schemas.microsoft.com/office/powerpoint/2010/main" val="2765911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8C8E1605-2230-4129-AD0D-3D64442EA2C1}" type="slidenum">
              <a:rPr lang="en-GB" smtClean="0"/>
              <a:t>26</a:t>
            </a:fld>
            <a:endParaRPr lang="en-GB"/>
          </a:p>
        </p:txBody>
      </p:sp>
    </p:spTree>
    <p:extLst>
      <p:ext uri="{BB962C8B-B14F-4D97-AF65-F5344CB8AC3E}">
        <p14:creationId xmlns:p14="http://schemas.microsoft.com/office/powerpoint/2010/main" val="4042599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27</a:t>
            </a:fld>
            <a:endParaRPr lang="en-GB"/>
          </a:p>
        </p:txBody>
      </p:sp>
    </p:spTree>
    <p:extLst>
      <p:ext uri="{BB962C8B-B14F-4D97-AF65-F5344CB8AC3E}">
        <p14:creationId xmlns:p14="http://schemas.microsoft.com/office/powerpoint/2010/main" val="3708543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28</a:t>
            </a:fld>
            <a:endParaRPr lang="en-GB"/>
          </a:p>
        </p:txBody>
      </p:sp>
    </p:spTree>
    <p:extLst>
      <p:ext uri="{BB962C8B-B14F-4D97-AF65-F5344CB8AC3E}">
        <p14:creationId xmlns:p14="http://schemas.microsoft.com/office/powerpoint/2010/main" val="276417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29</a:t>
            </a:fld>
            <a:endParaRPr lang="en-GB"/>
          </a:p>
        </p:txBody>
      </p:sp>
    </p:spTree>
    <p:extLst>
      <p:ext uri="{BB962C8B-B14F-4D97-AF65-F5344CB8AC3E}">
        <p14:creationId xmlns:p14="http://schemas.microsoft.com/office/powerpoint/2010/main" val="125968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3</a:t>
            </a:fld>
            <a:endParaRPr lang="en-GB"/>
          </a:p>
        </p:txBody>
      </p:sp>
    </p:spTree>
    <p:extLst>
      <p:ext uri="{BB962C8B-B14F-4D97-AF65-F5344CB8AC3E}">
        <p14:creationId xmlns:p14="http://schemas.microsoft.com/office/powerpoint/2010/main" val="491141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30</a:t>
            </a:fld>
            <a:endParaRPr lang="en-GB"/>
          </a:p>
        </p:txBody>
      </p:sp>
    </p:spTree>
    <p:extLst>
      <p:ext uri="{BB962C8B-B14F-4D97-AF65-F5344CB8AC3E}">
        <p14:creationId xmlns:p14="http://schemas.microsoft.com/office/powerpoint/2010/main" val="1074181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31</a:t>
            </a:fld>
            <a:endParaRPr lang="en-GB"/>
          </a:p>
        </p:txBody>
      </p:sp>
    </p:spTree>
    <p:extLst>
      <p:ext uri="{BB962C8B-B14F-4D97-AF65-F5344CB8AC3E}">
        <p14:creationId xmlns:p14="http://schemas.microsoft.com/office/powerpoint/2010/main" val="1710090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C8E1605-2230-4129-AD0D-3D64442EA2C1}" type="slidenum">
              <a:rPr lang="en-GB" smtClean="0"/>
              <a:t>32</a:t>
            </a:fld>
            <a:endParaRPr lang="en-GB"/>
          </a:p>
        </p:txBody>
      </p:sp>
    </p:spTree>
    <p:extLst>
      <p:ext uri="{BB962C8B-B14F-4D97-AF65-F5344CB8AC3E}">
        <p14:creationId xmlns:p14="http://schemas.microsoft.com/office/powerpoint/2010/main" val="3654150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33</a:t>
            </a:fld>
            <a:endParaRPr lang="en-GB"/>
          </a:p>
        </p:txBody>
      </p:sp>
    </p:spTree>
    <p:extLst>
      <p:ext uri="{BB962C8B-B14F-4D97-AF65-F5344CB8AC3E}">
        <p14:creationId xmlns:p14="http://schemas.microsoft.com/office/powerpoint/2010/main" val="3054338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8E1605-2230-4129-AD0D-3D64442EA2C1}" type="slidenum">
              <a:rPr lang="en-GB" smtClean="0"/>
              <a:t>34</a:t>
            </a:fld>
            <a:endParaRPr lang="en-GB"/>
          </a:p>
        </p:txBody>
      </p:sp>
    </p:spTree>
    <p:extLst>
      <p:ext uri="{BB962C8B-B14F-4D97-AF65-F5344CB8AC3E}">
        <p14:creationId xmlns:p14="http://schemas.microsoft.com/office/powerpoint/2010/main" val="2711616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8C8E1605-2230-4129-AD0D-3D64442EA2C1}" type="slidenum">
              <a:rPr lang="en-GB" smtClean="0"/>
              <a:t>35</a:t>
            </a:fld>
            <a:endParaRPr lang="en-GB"/>
          </a:p>
        </p:txBody>
      </p:sp>
    </p:spTree>
    <p:extLst>
      <p:ext uri="{BB962C8B-B14F-4D97-AF65-F5344CB8AC3E}">
        <p14:creationId xmlns:p14="http://schemas.microsoft.com/office/powerpoint/2010/main" val="2056855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C8E1605-2230-4129-AD0D-3D64442EA2C1}" type="slidenum">
              <a:rPr lang="en-GB" smtClean="0"/>
              <a:t>36</a:t>
            </a:fld>
            <a:endParaRPr lang="en-GB"/>
          </a:p>
        </p:txBody>
      </p:sp>
    </p:spTree>
    <p:extLst>
      <p:ext uri="{BB962C8B-B14F-4D97-AF65-F5344CB8AC3E}">
        <p14:creationId xmlns:p14="http://schemas.microsoft.com/office/powerpoint/2010/main" val="1270713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37</a:t>
            </a:fld>
            <a:endParaRPr lang="en-GB"/>
          </a:p>
        </p:txBody>
      </p:sp>
    </p:spTree>
    <p:extLst>
      <p:ext uri="{BB962C8B-B14F-4D97-AF65-F5344CB8AC3E}">
        <p14:creationId xmlns:p14="http://schemas.microsoft.com/office/powerpoint/2010/main" val="392996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38</a:t>
            </a:fld>
            <a:endParaRPr lang="en-GB"/>
          </a:p>
        </p:txBody>
      </p:sp>
    </p:spTree>
    <p:extLst>
      <p:ext uri="{BB962C8B-B14F-4D97-AF65-F5344CB8AC3E}">
        <p14:creationId xmlns:p14="http://schemas.microsoft.com/office/powerpoint/2010/main" val="2606388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39</a:t>
            </a:fld>
            <a:endParaRPr lang="en-GB"/>
          </a:p>
        </p:txBody>
      </p:sp>
    </p:spTree>
    <p:extLst>
      <p:ext uri="{BB962C8B-B14F-4D97-AF65-F5344CB8AC3E}">
        <p14:creationId xmlns:p14="http://schemas.microsoft.com/office/powerpoint/2010/main" val="317802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7FEE95-F214-4E88-B22C-0322A5979D6F}" type="slidenum">
              <a:rPr lang="en-GB" smtClean="0"/>
              <a:t>4</a:t>
            </a:fld>
            <a:endParaRPr lang="en-GB"/>
          </a:p>
        </p:txBody>
      </p:sp>
    </p:spTree>
    <p:extLst>
      <p:ext uri="{BB962C8B-B14F-4D97-AF65-F5344CB8AC3E}">
        <p14:creationId xmlns:p14="http://schemas.microsoft.com/office/powerpoint/2010/main" val="436657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40</a:t>
            </a:fld>
            <a:endParaRPr lang="en-GB"/>
          </a:p>
        </p:txBody>
      </p:sp>
    </p:spTree>
    <p:extLst>
      <p:ext uri="{BB962C8B-B14F-4D97-AF65-F5344CB8AC3E}">
        <p14:creationId xmlns:p14="http://schemas.microsoft.com/office/powerpoint/2010/main" val="1200173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41</a:t>
            </a:fld>
            <a:endParaRPr lang="en-GB"/>
          </a:p>
        </p:txBody>
      </p:sp>
    </p:spTree>
    <p:extLst>
      <p:ext uri="{BB962C8B-B14F-4D97-AF65-F5344CB8AC3E}">
        <p14:creationId xmlns:p14="http://schemas.microsoft.com/office/powerpoint/2010/main" val="3747422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42</a:t>
            </a:fld>
            <a:endParaRPr lang="en-GB"/>
          </a:p>
        </p:txBody>
      </p:sp>
    </p:spTree>
    <p:extLst>
      <p:ext uri="{BB962C8B-B14F-4D97-AF65-F5344CB8AC3E}">
        <p14:creationId xmlns:p14="http://schemas.microsoft.com/office/powerpoint/2010/main" val="3466819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43</a:t>
            </a:fld>
            <a:endParaRPr lang="en-GB"/>
          </a:p>
        </p:txBody>
      </p:sp>
    </p:spTree>
    <p:extLst>
      <p:ext uri="{BB962C8B-B14F-4D97-AF65-F5344CB8AC3E}">
        <p14:creationId xmlns:p14="http://schemas.microsoft.com/office/powerpoint/2010/main" val="2487888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44</a:t>
            </a:fld>
            <a:endParaRPr lang="en-GB"/>
          </a:p>
        </p:txBody>
      </p:sp>
    </p:spTree>
    <p:extLst>
      <p:ext uri="{BB962C8B-B14F-4D97-AF65-F5344CB8AC3E}">
        <p14:creationId xmlns:p14="http://schemas.microsoft.com/office/powerpoint/2010/main" val="1419557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45</a:t>
            </a:fld>
            <a:endParaRPr lang="en-GB"/>
          </a:p>
        </p:txBody>
      </p:sp>
    </p:spTree>
    <p:extLst>
      <p:ext uri="{BB962C8B-B14F-4D97-AF65-F5344CB8AC3E}">
        <p14:creationId xmlns:p14="http://schemas.microsoft.com/office/powerpoint/2010/main" val="3938696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46</a:t>
            </a:fld>
            <a:endParaRPr lang="en-GB"/>
          </a:p>
        </p:txBody>
      </p:sp>
    </p:spTree>
    <p:extLst>
      <p:ext uri="{BB962C8B-B14F-4D97-AF65-F5344CB8AC3E}">
        <p14:creationId xmlns:p14="http://schemas.microsoft.com/office/powerpoint/2010/main" val="324560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47</a:t>
            </a:fld>
            <a:endParaRPr lang="en-GB"/>
          </a:p>
        </p:txBody>
      </p:sp>
    </p:spTree>
    <p:extLst>
      <p:ext uri="{BB962C8B-B14F-4D97-AF65-F5344CB8AC3E}">
        <p14:creationId xmlns:p14="http://schemas.microsoft.com/office/powerpoint/2010/main" val="1728758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48</a:t>
            </a:fld>
            <a:endParaRPr lang="en-GB"/>
          </a:p>
        </p:txBody>
      </p:sp>
    </p:spTree>
    <p:extLst>
      <p:ext uri="{BB962C8B-B14F-4D97-AF65-F5344CB8AC3E}">
        <p14:creationId xmlns:p14="http://schemas.microsoft.com/office/powerpoint/2010/main" val="6726864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49</a:t>
            </a:fld>
            <a:endParaRPr lang="en-GB"/>
          </a:p>
        </p:txBody>
      </p:sp>
    </p:spTree>
    <p:extLst>
      <p:ext uri="{BB962C8B-B14F-4D97-AF65-F5344CB8AC3E}">
        <p14:creationId xmlns:p14="http://schemas.microsoft.com/office/powerpoint/2010/main" val="101170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AED943-ACFB-4CE1-A140-821676872720}" type="slidenum">
              <a:rPr lang="en-GB" smtClean="0"/>
              <a:pPr/>
              <a:t>5</a:t>
            </a:fld>
            <a:endParaRPr lang="en-GB"/>
          </a:p>
        </p:txBody>
      </p:sp>
    </p:spTree>
    <p:extLst>
      <p:ext uri="{BB962C8B-B14F-4D97-AF65-F5344CB8AC3E}">
        <p14:creationId xmlns:p14="http://schemas.microsoft.com/office/powerpoint/2010/main" val="1624556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50</a:t>
            </a:fld>
            <a:endParaRPr lang="en-GB"/>
          </a:p>
        </p:txBody>
      </p:sp>
    </p:spTree>
    <p:extLst>
      <p:ext uri="{BB962C8B-B14F-4D97-AF65-F5344CB8AC3E}">
        <p14:creationId xmlns:p14="http://schemas.microsoft.com/office/powerpoint/2010/main" val="399549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51</a:t>
            </a:fld>
            <a:endParaRPr lang="en-GB"/>
          </a:p>
        </p:txBody>
      </p:sp>
    </p:spTree>
    <p:extLst>
      <p:ext uri="{BB962C8B-B14F-4D97-AF65-F5344CB8AC3E}">
        <p14:creationId xmlns:p14="http://schemas.microsoft.com/office/powerpoint/2010/main" val="33367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52</a:t>
            </a:fld>
            <a:endParaRPr lang="en-GB"/>
          </a:p>
        </p:txBody>
      </p:sp>
    </p:spTree>
    <p:extLst>
      <p:ext uri="{BB962C8B-B14F-4D97-AF65-F5344CB8AC3E}">
        <p14:creationId xmlns:p14="http://schemas.microsoft.com/office/powerpoint/2010/main" val="9354897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53</a:t>
            </a:fld>
            <a:endParaRPr lang="en-GB"/>
          </a:p>
        </p:txBody>
      </p:sp>
    </p:spTree>
    <p:extLst>
      <p:ext uri="{BB962C8B-B14F-4D97-AF65-F5344CB8AC3E}">
        <p14:creationId xmlns:p14="http://schemas.microsoft.com/office/powerpoint/2010/main" val="3335059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54</a:t>
            </a:fld>
            <a:endParaRPr lang="en-GB"/>
          </a:p>
        </p:txBody>
      </p:sp>
    </p:spTree>
    <p:extLst>
      <p:ext uri="{BB962C8B-B14F-4D97-AF65-F5344CB8AC3E}">
        <p14:creationId xmlns:p14="http://schemas.microsoft.com/office/powerpoint/2010/main" val="725529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20B8BBD-3F7C-48B2-977D-232CA1527278}" type="slidenum">
              <a:rPr lang="en-GB" smtClean="0"/>
              <a:t>55</a:t>
            </a:fld>
            <a:endParaRPr lang="en-GB"/>
          </a:p>
        </p:txBody>
      </p:sp>
    </p:spTree>
    <p:extLst>
      <p:ext uri="{BB962C8B-B14F-4D97-AF65-F5344CB8AC3E}">
        <p14:creationId xmlns:p14="http://schemas.microsoft.com/office/powerpoint/2010/main" val="277753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56</a:t>
            </a:fld>
            <a:endParaRPr lang="en-GB"/>
          </a:p>
        </p:txBody>
      </p:sp>
    </p:spTree>
    <p:extLst>
      <p:ext uri="{BB962C8B-B14F-4D97-AF65-F5344CB8AC3E}">
        <p14:creationId xmlns:p14="http://schemas.microsoft.com/office/powerpoint/2010/main" val="3228887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57</a:t>
            </a:fld>
            <a:endParaRPr lang="en-GB"/>
          </a:p>
        </p:txBody>
      </p:sp>
    </p:spTree>
    <p:extLst>
      <p:ext uri="{BB962C8B-B14F-4D97-AF65-F5344CB8AC3E}">
        <p14:creationId xmlns:p14="http://schemas.microsoft.com/office/powerpoint/2010/main" val="13937268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58</a:t>
            </a:fld>
            <a:endParaRPr lang="en-GB"/>
          </a:p>
        </p:txBody>
      </p:sp>
    </p:spTree>
    <p:extLst>
      <p:ext uri="{BB962C8B-B14F-4D97-AF65-F5344CB8AC3E}">
        <p14:creationId xmlns:p14="http://schemas.microsoft.com/office/powerpoint/2010/main" val="13222615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59</a:t>
            </a:fld>
            <a:endParaRPr lang="en-GB"/>
          </a:p>
        </p:txBody>
      </p:sp>
    </p:spTree>
    <p:extLst>
      <p:ext uri="{BB962C8B-B14F-4D97-AF65-F5344CB8AC3E}">
        <p14:creationId xmlns:p14="http://schemas.microsoft.com/office/powerpoint/2010/main" val="253960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Who</a:t>
            </a:r>
            <a:r>
              <a:rPr lang="en-GB" dirty="0" smtClean="0"/>
              <a:t> is responsible</a:t>
            </a:r>
            <a:r>
              <a:rPr lang="en-GB" baseline="0" dirty="0" smtClean="0"/>
              <a:t> </a:t>
            </a:r>
            <a:endParaRPr lang="en-GB" dirty="0" smtClean="0"/>
          </a:p>
          <a:p>
            <a:endParaRPr lang="en-GB" dirty="0" smtClean="0"/>
          </a:p>
          <a:p>
            <a:r>
              <a:rPr lang="en-GB" dirty="0" smtClean="0"/>
              <a:t>Potted history …From conception to birth! Long gestation in human</a:t>
            </a:r>
            <a:r>
              <a:rPr lang="en-GB" baseline="0" dirty="0" smtClean="0"/>
              <a:t> terms but actually relatively short in audit terms</a:t>
            </a:r>
            <a:endParaRPr lang="en-GB" dirty="0" smtClean="0"/>
          </a:p>
          <a:p>
            <a:endParaRPr lang="en-GB" dirty="0" smtClean="0"/>
          </a:p>
          <a:p>
            <a:r>
              <a:rPr lang="en-GB" dirty="0" smtClean="0"/>
              <a:t>3 colleges and LSHTM put in a successful</a:t>
            </a:r>
            <a:r>
              <a:rPr lang="en-GB" baseline="0" dirty="0" smtClean="0"/>
              <a:t> bid</a:t>
            </a:r>
          </a:p>
          <a:p>
            <a:endParaRPr lang="en-GB" dirty="0" smtClean="0"/>
          </a:p>
          <a:p>
            <a:r>
              <a:rPr lang="en-GB" dirty="0" smtClean="0"/>
              <a:t>Northern Ireland</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funded the project for three years in the first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HQIP – same governance as </a:t>
            </a:r>
            <a:r>
              <a:rPr lang="en-GB" dirty="0" smtClean="0"/>
              <a:t>Maternal, Newborn and Infant Clinical Outcome Review Programme</a:t>
            </a:r>
            <a:r>
              <a:rPr lang="en-GB" baseline="0" dirty="0" smtClean="0"/>
              <a:t>, NNAP and PMRT:  </a:t>
            </a:r>
            <a:r>
              <a:rPr lang="en-GB" b="1" dirty="0" smtClean="0"/>
              <a:t>Maternal, Newborn and Child Health Procurement Framework Agreement . </a:t>
            </a:r>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6</a:t>
            </a:fld>
            <a:endParaRPr lang="en-GB"/>
          </a:p>
        </p:txBody>
      </p:sp>
    </p:spTree>
    <p:extLst>
      <p:ext uri="{BB962C8B-B14F-4D97-AF65-F5344CB8AC3E}">
        <p14:creationId xmlns:p14="http://schemas.microsoft.com/office/powerpoint/2010/main" val="41875814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60</a:t>
            </a:fld>
            <a:endParaRPr lang="en-GB"/>
          </a:p>
        </p:txBody>
      </p:sp>
    </p:spTree>
    <p:extLst>
      <p:ext uri="{BB962C8B-B14F-4D97-AF65-F5344CB8AC3E}">
        <p14:creationId xmlns:p14="http://schemas.microsoft.com/office/powerpoint/2010/main" val="29557551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61</a:t>
            </a:fld>
            <a:endParaRPr lang="en-GB"/>
          </a:p>
        </p:txBody>
      </p:sp>
    </p:spTree>
    <p:extLst>
      <p:ext uri="{BB962C8B-B14F-4D97-AF65-F5344CB8AC3E}">
        <p14:creationId xmlns:p14="http://schemas.microsoft.com/office/powerpoint/2010/main" val="1400352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62</a:t>
            </a:fld>
            <a:endParaRPr lang="en-GB"/>
          </a:p>
        </p:txBody>
      </p:sp>
    </p:spTree>
    <p:extLst>
      <p:ext uri="{BB962C8B-B14F-4D97-AF65-F5344CB8AC3E}">
        <p14:creationId xmlns:p14="http://schemas.microsoft.com/office/powerpoint/2010/main" val="2970805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65</a:t>
            </a:fld>
            <a:endParaRPr lang="en-GB"/>
          </a:p>
        </p:txBody>
      </p:sp>
    </p:spTree>
    <p:extLst>
      <p:ext uri="{BB962C8B-B14F-4D97-AF65-F5344CB8AC3E}">
        <p14:creationId xmlns:p14="http://schemas.microsoft.com/office/powerpoint/2010/main" val="11005634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66</a:t>
            </a:fld>
            <a:endParaRPr lang="en-GB"/>
          </a:p>
        </p:txBody>
      </p:sp>
    </p:spTree>
    <p:extLst>
      <p:ext uri="{BB962C8B-B14F-4D97-AF65-F5344CB8AC3E}">
        <p14:creationId xmlns:p14="http://schemas.microsoft.com/office/powerpoint/2010/main" val="21113758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67</a:t>
            </a:fld>
            <a:endParaRPr lang="en-GB"/>
          </a:p>
        </p:txBody>
      </p:sp>
    </p:spTree>
    <p:extLst>
      <p:ext uri="{BB962C8B-B14F-4D97-AF65-F5344CB8AC3E}">
        <p14:creationId xmlns:p14="http://schemas.microsoft.com/office/powerpoint/2010/main" val="18352377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68</a:t>
            </a:fld>
            <a:endParaRPr lang="en-GB"/>
          </a:p>
        </p:txBody>
      </p:sp>
    </p:spTree>
    <p:extLst>
      <p:ext uri="{BB962C8B-B14F-4D97-AF65-F5344CB8AC3E}">
        <p14:creationId xmlns:p14="http://schemas.microsoft.com/office/powerpoint/2010/main" val="1145773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0B8BBD-3F7C-48B2-977D-232CA1527278}" type="slidenum">
              <a:rPr lang="en-GB" smtClean="0"/>
              <a:t>70</a:t>
            </a:fld>
            <a:endParaRPr lang="en-GB"/>
          </a:p>
        </p:txBody>
      </p:sp>
    </p:spTree>
    <p:extLst>
      <p:ext uri="{BB962C8B-B14F-4D97-AF65-F5344CB8AC3E}">
        <p14:creationId xmlns:p14="http://schemas.microsoft.com/office/powerpoint/2010/main" val="27895658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72</a:t>
            </a:fld>
            <a:endParaRPr lang="en-GB"/>
          </a:p>
        </p:txBody>
      </p:sp>
    </p:spTree>
    <p:extLst>
      <p:ext uri="{BB962C8B-B14F-4D97-AF65-F5344CB8AC3E}">
        <p14:creationId xmlns:p14="http://schemas.microsoft.com/office/powerpoint/2010/main" val="6895257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77</a:t>
            </a:fld>
            <a:endParaRPr lang="en-GB"/>
          </a:p>
        </p:txBody>
      </p:sp>
    </p:spTree>
    <p:extLst>
      <p:ext uri="{BB962C8B-B14F-4D97-AF65-F5344CB8AC3E}">
        <p14:creationId xmlns:p14="http://schemas.microsoft.com/office/powerpoint/2010/main" val="69017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7</a:t>
            </a:fld>
            <a:endParaRPr lang="en-GB"/>
          </a:p>
        </p:txBody>
      </p:sp>
    </p:spTree>
    <p:extLst>
      <p:ext uri="{BB962C8B-B14F-4D97-AF65-F5344CB8AC3E}">
        <p14:creationId xmlns:p14="http://schemas.microsoft.com/office/powerpoint/2010/main" val="9811488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80</a:t>
            </a:fld>
            <a:endParaRPr lang="en-GB"/>
          </a:p>
        </p:txBody>
      </p:sp>
    </p:spTree>
    <p:extLst>
      <p:ext uri="{BB962C8B-B14F-4D97-AF65-F5344CB8AC3E}">
        <p14:creationId xmlns:p14="http://schemas.microsoft.com/office/powerpoint/2010/main" val="31753036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82</a:t>
            </a:fld>
            <a:endParaRPr lang="en-GB"/>
          </a:p>
        </p:txBody>
      </p:sp>
    </p:spTree>
    <p:extLst>
      <p:ext uri="{BB962C8B-B14F-4D97-AF65-F5344CB8AC3E}">
        <p14:creationId xmlns:p14="http://schemas.microsoft.com/office/powerpoint/2010/main" val="457604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83</a:t>
            </a:fld>
            <a:endParaRPr lang="en-GB"/>
          </a:p>
        </p:txBody>
      </p:sp>
    </p:spTree>
    <p:extLst>
      <p:ext uri="{BB962C8B-B14F-4D97-AF65-F5344CB8AC3E}">
        <p14:creationId xmlns:p14="http://schemas.microsoft.com/office/powerpoint/2010/main" val="32297655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84</a:t>
            </a:fld>
            <a:endParaRPr lang="en-GB"/>
          </a:p>
        </p:txBody>
      </p:sp>
    </p:spTree>
    <p:extLst>
      <p:ext uri="{BB962C8B-B14F-4D97-AF65-F5344CB8AC3E}">
        <p14:creationId xmlns:p14="http://schemas.microsoft.com/office/powerpoint/2010/main" val="29446971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85</a:t>
            </a:fld>
            <a:endParaRPr lang="en-GB"/>
          </a:p>
        </p:txBody>
      </p:sp>
    </p:spTree>
    <p:extLst>
      <p:ext uri="{BB962C8B-B14F-4D97-AF65-F5344CB8AC3E}">
        <p14:creationId xmlns:p14="http://schemas.microsoft.com/office/powerpoint/2010/main" val="12087041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86</a:t>
            </a:fld>
            <a:endParaRPr lang="en-GB"/>
          </a:p>
        </p:txBody>
      </p:sp>
    </p:spTree>
    <p:extLst>
      <p:ext uri="{BB962C8B-B14F-4D97-AF65-F5344CB8AC3E}">
        <p14:creationId xmlns:p14="http://schemas.microsoft.com/office/powerpoint/2010/main" val="2120692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87</a:t>
            </a:fld>
            <a:endParaRPr lang="en-GB"/>
          </a:p>
        </p:txBody>
      </p:sp>
    </p:spTree>
    <p:extLst>
      <p:ext uri="{BB962C8B-B14F-4D97-AF65-F5344CB8AC3E}">
        <p14:creationId xmlns:p14="http://schemas.microsoft.com/office/powerpoint/2010/main" val="35779802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88</a:t>
            </a:fld>
            <a:endParaRPr lang="en-GB"/>
          </a:p>
        </p:txBody>
      </p:sp>
    </p:spTree>
    <p:extLst>
      <p:ext uri="{BB962C8B-B14F-4D97-AF65-F5344CB8AC3E}">
        <p14:creationId xmlns:p14="http://schemas.microsoft.com/office/powerpoint/2010/main" val="19427242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89</a:t>
            </a:fld>
            <a:endParaRPr lang="en-GB"/>
          </a:p>
        </p:txBody>
      </p:sp>
    </p:spTree>
    <p:extLst>
      <p:ext uri="{BB962C8B-B14F-4D97-AF65-F5344CB8AC3E}">
        <p14:creationId xmlns:p14="http://schemas.microsoft.com/office/powerpoint/2010/main" val="6783286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102</a:t>
            </a:fld>
            <a:endParaRPr lang="en-GB"/>
          </a:p>
        </p:txBody>
      </p:sp>
    </p:spTree>
    <p:extLst>
      <p:ext uri="{BB962C8B-B14F-4D97-AF65-F5344CB8AC3E}">
        <p14:creationId xmlns:p14="http://schemas.microsoft.com/office/powerpoint/2010/main" val="73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E1605-2230-4129-AD0D-3D64442EA2C1}" type="slidenum">
              <a:rPr lang="en-GB" smtClean="0"/>
              <a:t>8</a:t>
            </a:fld>
            <a:endParaRPr lang="en-GB"/>
          </a:p>
        </p:txBody>
      </p:sp>
    </p:spTree>
    <p:extLst>
      <p:ext uri="{BB962C8B-B14F-4D97-AF65-F5344CB8AC3E}">
        <p14:creationId xmlns:p14="http://schemas.microsoft.com/office/powerpoint/2010/main" val="346943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B8BBD-3F7C-48B2-977D-232CA1527278}" type="slidenum">
              <a:rPr lang="en-GB" smtClean="0"/>
              <a:t>9</a:t>
            </a:fld>
            <a:endParaRPr lang="en-GB"/>
          </a:p>
        </p:txBody>
      </p:sp>
    </p:spTree>
    <p:extLst>
      <p:ext uri="{BB962C8B-B14F-4D97-AF65-F5344CB8AC3E}">
        <p14:creationId xmlns:p14="http://schemas.microsoft.com/office/powerpoint/2010/main" val="1468453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Cover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
        <p:nvSpPr>
          <p:cNvPr id="15" name="Title 14"/>
          <p:cNvSpPr>
            <a:spLocks noGrp="1"/>
          </p:cNvSpPr>
          <p:nvPr>
            <p:ph type="title" hasCustomPrompt="1"/>
          </p:nvPr>
        </p:nvSpPr>
        <p:spPr>
          <a:xfrm>
            <a:off x="971550" y="2300077"/>
            <a:ext cx="7543800" cy="1325563"/>
          </a:xfrm>
        </p:spPr>
        <p:txBody>
          <a:bodyPr>
            <a:normAutofit/>
          </a:bodyPr>
          <a:lstStyle>
            <a:lvl1pPr>
              <a:defRPr sz="4000" b="1">
                <a:solidFill>
                  <a:schemeClr val="accent1"/>
                </a:solidFill>
              </a:defRPr>
            </a:lvl1pPr>
          </a:lstStyle>
          <a:p>
            <a:r>
              <a:rPr lang="en-US" dirty="0"/>
              <a:t>Click to edit Master </a:t>
            </a:r>
            <a:br>
              <a:rPr lang="en-US" dirty="0"/>
            </a:br>
            <a:r>
              <a:rPr lang="en-US" dirty="0"/>
              <a:t>title style</a:t>
            </a:r>
            <a:endParaRPr lang="en-GB" dirty="0"/>
          </a:p>
        </p:txBody>
      </p:sp>
    </p:spTree>
    <p:extLst>
      <p:ext uri="{BB962C8B-B14F-4D97-AF65-F5344CB8AC3E}">
        <p14:creationId xmlns:p14="http://schemas.microsoft.com/office/powerpoint/2010/main" val="222044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423778"/>
            <a:ext cx="7886700" cy="951612"/>
          </a:xfrm>
        </p:spPr>
        <p:txBody>
          <a:bodyPr anchor="b">
            <a:normAutofit/>
          </a:bodyPr>
          <a:lstStyle>
            <a:lvl1pPr marL="0" indent="0">
              <a:defRPr sz="3000" b="1">
                <a:solidFill>
                  <a:schemeClr val="accent1"/>
                </a:solidFill>
              </a:defRPr>
            </a:lvl1pPr>
          </a:lstStyle>
          <a:p>
            <a:r>
              <a:rPr lang="en-US" dirty="0"/>
              <a:t>Heading for bullet points</a:t>
            </a:r>
          </a:p>
        </p:txBody>
      </p:sp>
      <p:sp>
        <p:nvSpPr>
          <p:cNvPr id="3" name="Content Placeholder 2"/>
          <p:cNvSpPr>
            <a:spLocks noGrp="1"/>
          </p:cNvSpPr>
          <p:nvPr>
            <p:ph idx="1" hasCustomPrompt="1"/>
          </p:nvPr>
        </p:nvSpPr>
        <p:spPr>
          <a:xfrm>
            <a:off x="628650" y="2584175"/>
            <a:ext cx="7886700" cy="3592788"/>
          </a:xfrm>
        </p:spPr>
        <p:txBody>
          <a:bodyPr>
            <a:normAutofit/>
          </a:bodyPr>
          <a:lstStyle>
            <a:lvl1pPr marL="266700" indent="-266700">
              <a:lnSpc>
                <a:spcPct val="100000"/>
              </a:lnSpc>
              <a:spcBef>
                <a:spcPts val="0"/>
              </a:spcBef>
              <a:spcAft>
                <a:spcPts val="600"/>
              </a:spcAft>
              <a:buClr>
                <a:schemeClr val="accent2"/>
              </a:buClr>
              <a:buFont typeface="Symbol" panose="05050102010706020507" pitchFamily="18" charset="2"/>
              <a:buChar char=""/>
              <a:defRPr sz="2400">
                <a:solidFill>
                  <a:schemeClr val="tx2"/>
                </a:solidFill>
              </a:defRPr>
            </a:lvl1pPr>
            <a:lvl2pPr marL="266700" indent="-266700">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2pPr>
            <a:lvl3pPr marL="266700" indent="-266700">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3pPr>
            <a:lvl4pPr marL="266700" indent="-266700">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4pPr>
            <a:lvl5pPr marL="266700" indent="-266700">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5pPr>
          </a:lstStyle>
          <a:p>
            <a:pPr lvl="0"/>
            <a:r>
              <a:rPr lang="en-US" dirty="0"/>
              <a:t>Ed 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61E95-A2E7-48C9-B5C1-8D72A0DCA9B5}" type="datetime1">
              <a:rPr lang="en-GB" smtClean="0"/>
              <a:t>21/03/2018</a:t>
            </a:fld>
            <a:endParaRPr lang="en-GB"/>
          </a:p>
        </p:txBody>
      </p:sp>
      <p:sp>
        <p:nvSpPr>
          <p:cNvPr id="5" name="Footer Placeholder 4"/>
          <p:cNvSpPr>
            <a:spLocks noGrp="1"/>
          </p:cNvSpPr>
          <p:nvPr>
            <p:ph type="ftr" sz="quarter" idx="11"/>
          </p:nvPr>
        </p:nvSpPr>
        <p:spPr/>
        <p:txBody>
          <a:bodyPr/>
          <a:lstStyle/>
          <a:p>
            <a:r>
              <a:rPr lang="en-GB" smtClean="0"/>
              <a:t>Organisational report 2017</a:t>
            </a:r>
            <a:endParaRPr lang="en-GB"/>
          </a:p>
        </p:txBody>
      </p:sp>
      <p:sp>
        <p:nvSpPr>
          <p:cNvPr id="6" name="Slide Number Placeholder 5"/>
          <p:cNvSpPr>
            <a:spLocks noGrp="1"/>
          </p:cNvSpPr>
          <p:nvPr>
            <p:ph type="sldNum" sz="quarter" idx="12"/>
          </p:nvPr>
        </p:nvSpPr>
        <p:spPr/>
        <p:txBody>
          <a:bodyPr/>
          <a:lstStyle/>
          <a:p>
            <a:fld id="{E5205F5A-6363-438D-A762-6E7D12390F23}" type="slidenum">
              <a:rPr lang="en-GB" smtClean="0"/>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32560"/>
          </a:xfrm>
          <a:prstGeom prst="rect">
            <a:avLst/>
          </a:prstGeom>
        </p:spPr>
      </p:pic>
    </p:spTree>
    <p:extLst>
      <p:ext uri="{BB962C8B-B14F-4D97-AF65-F5344CB8AC3E}">
        <p14:creationId xmlns:p14="http://schemas.microsoft.com/office/powerpoint/2010/main" val="167354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306A8E-C261-4691-8461-A06FC44FFCB9}" type="datetime1">
              <a:rPr lang="en-GB" smtClean="0"/>
              <a:t>21/03/2018</a:t>
            </a:fld>
            <a:endParaRPr lang="en-GB"/>
          </a:p>
        </p:txBody>
      </p:sp>
      <p:sp>
        <p:nvSpPr>
          <p:cNvPr id="5" name="Footer Placeholder 4"/>
          <p:cNvSpPr>
            <a:spLocks noGrp="1"/>
          </p:cNvSpPr>
          <p:nvPr>
            <p:ph type="ftr" sz="quarter" idx="11"/>
          </p:nvPr>
        </p:nvSpPr>
        <p:spPr/>
        <p:txBody>
          <a:bodyPr/>
          <a:lstStyle/>
          <a:p>
            <a:r>
              <a:rPr lang="en-GB" smtClean="0"/>
              <a:t>Organisational report 2017</a:t>
            </a:r>
            <a:endParaRPr lang="en-GB"/>
          </a:p>
        </p:txBody>
      </p:sp>
      <p:sp>
        <p:nvSpPr>
          <p:cNvPr id="6" name="Slide Number Placeholder 5"/>
          <p:cNvSpPr>
            <a:spLocks noGrp="1"/>
          </p:cNvSpPr>
          <p:nvPr>
            <p:ph type="sldNum" sz="quarter" idx="12"/>
          </p:nvPr>
        </p:nvSpPr>
        <p:spPr/>
        <p:txBody>
          <a:bodyPr/>
          <a:lstStyle/>
          <a:p>
            <a:fld id="{E5205F5A-6363-438D-A762-6E7D12390F23}" type="slidenum">
              <a:rPr lang="en-GB" smtClean="0"/>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32560"/>
          </a:xfrm>
          <a:prstGeom prst="rect">
            <a:avLst/>
          </a:prstGeom>
        </p:spPr>
      </p:pic>
      <p:sp>
        <p:nvSpPr>
          <p:cNvPr id="14" name="Title 1"/>
          <p:cNvSpPr>
            <a:spLocks noGrp="1"/>
          </p:cNvSpPr>
          <p:nvPr>
            <p:ph type="title" hasCustomPrompt="1"/>
          </p:nvPr>
        </p:nvSpPr>
        <p:spPr>
          <a:xfrm>
            <a:off x="628650" y="1423778"/>
            <a:ext cx="8077200" cy="951612"/>
          </a:xfrm>
        </p:spPr>
        <p:txBody>
          <a:bodyPr anchor="b">
            <a:normAutofit/>
          </a:bodyPr>
          <a:lstStyle>
            <a:lvl1pPr marL="0" indent="0">
              <a:defRPr sz="3000" b="1">
                <a:solidFill>
                  <a:schemeClr val="accent1"/>
                </a:solidFill>
              </a:defRPr>
            </a:lvl1pPr>
          </a:lstStyle>
          <a:p>
            <a:r>
              <a:rPr lang="en-US" dirty="0"/>
              <a:t>Heading for text pages</a:t>
            </a:r>
          </a:p>
        </p:txBody>
      </p:sp>
      <p:sp>
        <p:nvSpPr>
          <p:cNvPr id="15" name="Content Placeholder 2"/>
          <p:cNvSpPr>
            <a:spLocks noGrp="1"/>
          </p:cNvSpPr>
          <p:nvPr>
            <p:ph idx="1" hasCustomPrompt="1"/>
          </p:nvPr>
        </p:nvSpPr>
        <p:spPr>
          <a:xfrm>
            <a:off x="628650" y="2584175"/>
            <a:ext cx="8077200" cy="3592788"/>
          </a:xfrm>
        </p:spPr>
        <p:txBody>
          <a:bodyPr>
            <a:normAutofit/>
          </a:bodyPr>
          <a:lstStyle>
            <a:lvl1pPr marL="0" indent="0">
              <a:lnSpc>
                <a:spcPct val="100000"/>
              </a:lnSpc>
              <a:spcBef>
                <a:spcPts val="0"/>
              </a:spcBef>
              <a:spcAft>
                <a:spcPts val="600"/>
              </a:spcAft>
              <a:buClr>
                <a:schemeClr val="accent2"/>
              </a:buClr>
              <a:buFont typeface="Symbol" panose="05050102010706020507" pitchFamily="18" charset="2"/>
              <a:buNone/>
              <a:defRPr sz="2400">
                <a:solidFill>
                  <a:schemeClr val="tx2"/>
                </a:solidFill>
              </a:defRPr>
            </a:lvl1pPr>
            <a:lvl2pPr marL="0" indent="0">
              <a:lnSpc>
                <a:spcPct val="100000"/>
              </a:lnSpc>
              <a:spcBef>
                <a:spcPts val="0"/>
              </a:spcBef>
              <a:spcAft>
                <a:spcPts val="600"/>
              </a:spcAft>
              <a:buClr>
                <a:schemeClr val="accent2"/>
              </a:buClr>
              <a:buFont typeface="Symbol" panose="05050102010706020507" pitchFamily="18" charset="2"/>
              <a:buNone/>
              <a:defRPr lang="en-US" sz="2400" kern="1200" dirty="0">
                <a:solidFill>
                  <a:schemeClr val="tx2"/>
                </a:solidFill>
                <a:latin typeface="+mn-lt"/>
                <a:ea typeface="+mn-ea"/>
                <a:cs typeface="+mn-cs"/>
              </a:defRPr>
            </a:lvl2pPr>
            <a:lvl3pPr marL="0" indent="0">
              <a:lnSpc>
                <a:spcPct val="100000"/>
              </a:lnSpc>
              <a:spcBef>
                <a:spcPts val="0"/>
              </a:spcBef>
              <a:spcAft>
                <a:spcPts val="600"/>
              </a:spcAft>
              <a:buClr>
                <a:schemeClr val="accent2"/>
              </a:buClr>
              <a:buFont typeface="Symbol" panose="05050102010706020507" pitchFamily="18" charset="2"/>
              <a:buNone/>
              <a:defRPr lang="en-US" sz="2400" kern="1200" dirty="0">
                <a:solidFill>
                  <a:schemeClr val="tx2"/>
                </a:solidFill>
                <a:latin typeface="+mn-lt"/>
                <a:ea typeface="+mn-ea"/>
                <a:cs typeface="+mn-cs"/>
              </a:defRPr>
            </a:lvl3pPr>
            <a:lvl4pPr marL="0" indent="0">
              <a:lnSpc>
                <a:spcPct val="100000"/>
              </a:lnSpc>
              <a:spcBef>
                <a:spcPts val="0"/>
              </a:spcBef>
              <a:spcAft>
                <a:spcPts val="600"/>
              </a:spcAft>
              <a:buClr>
                <a:schemeClr val="accent2"/>
              </a:buClr>
              <a:buFont typeface="Symbol" panose="05050102010706020507" pitchFamily="18" charset="2"/>
              <a:buNone/>
              <a:defRPr lang="en-US" sz="2400" kern="1200" dirty="0">
                <a:solidFill>
                  <a:schemeClr val="tx2"/>
                </a:solidFill>
                <a:latin typeface="+mn-lt"/>
                <a:ea typeface="+mn-ea"/>
                <a:cs typeface="+mn-cs"/>
              </a:defRPr>
            </a:lvl4pPr>
            <a:lvl5pPr marL="0" indent="0">
              <a:lnSpc>
                <a:spcPct val="100000"/>
              </a:lnSpc>
              <a:spcBef>
                <a:spcPts val="0"/>
              </a:spcBef>
              <a:spcAft>
                <a:spcPts val="600"/>
              </a:spcAft>
              <a:buClr>
                <a:schemeClr val="accent2"/>
              </a:buClr>
              <a:buFont typeface="Symbol" panose="05050102010706020507" pitchFamily="18" charset="2"/>
              <a:buNone/>
              <a:defRPr lang="en-US" sz="2400" kern="1200" dirty="0">
                <a:solidFill>
                  <a:schemeClr val="tx2"/>
                </a:solidFill>
                <a:latin typeface="+mn-lt"/>
                <a:ea typeface="+mn-ea"/>
                <a:cs typeface="+mn-cs"/>
              </a:defRPr>
            </a:lvl5pPr>
          </a:lstStyle>
          <a:p>
            <a:pPr lvl="0"/>
            <a:r>
              <a:rPr lang="en-US" dirty="0"/>
              <a:t>Copy to go here for text slides running on and on. Copy to go here for text slides running on and on. Copy to go here for text slides running on and on. Copy to go here for text slides running on and on. Copy to go here for text slides running on and on. </a:t>
            </a:r>
          </a:p>
        </p:txBody>
      </p:sp>
    </p:spTree>
    <p:extLst>
      <p:ext uri="{BB962C8B-B14F-4D97-AF65-F5344CB8AC3E}">
        <p14:creationId xmlns:p14="http://schemas.microsoft.com/office/powerpoint/2010/main" val="251261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628650" y="1423778"/>
            <a:ext cx="8077200" cy="951612"/>
          </a:xfrm>
        </p:spPr>
        <p:txBody>
          <a:bodyPr anchor="b">
            <a:normAutofit/>
          </a:bodyPr>
          <a:lstStyle>
            <a:lvl1pPr marL="0" indent="0">
              <a:defRPr sz="3000" b="1">
                <a:solidFill>
                  <a:schemeClr val="accent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09132E8E-3284-445E-BDCE-266E9962D4E2}" type="datetime1">
              <a:rPr lang="en-GB" smtClean="0"/>
              <a:t>21/03/2018</a:t>
            </a:fld>
            <a:endParaRPr lang="en-GB"/>
          </a:p>
        </p:txBody>
      </p:sp>
      <p:sp>
        <p:nvSpPr>
          <p:cNvPr id="5" name="Footer Placeholder 4"/>
          <p:cNvSpPr>
            <a:spLocks noGrp="1"/>
          </p:cNvSpPr>
          <p:nvPr>
            <p:ph type="ftr" sz="quarter" idx="11"/>
          </p:nvPr>
        </p:nvSpPr>
        <p:spPr/>
        <p:txBody>
          <a:bodyPr/>
          <a:lstStyle/>
          <a:p>
            <a:r>
              <a:rPr lang="en-GB" smtClean="0"/>
              <a:t>Organisational report 2017</a:t>
            </a:r>
            <a:endParaRPr lang="en-GB"/>
          </a:p>
        </p:txBody>
      </p:sp>
      <p:sp>
        <p:nvSpPr>
          <p:cNvPr id="6" name="Slide Number Placeholder 5"/>
          <p:cNvSpPr>
            <a:spLocks noGrp="1"/>
          </p:cNvSpPr>
          <p:nvPr>
            <p:ph type="sldNum" sz="quarter" idx="12"/>
          </p:nvPr>
        </p:nvSpPr>
        <p:spPr/>
        <p:txBody>
          <a:bodyPr/>
          <a:lstStyle/>
          <a:p>
            <a:fld id="{E5205F5A-6363-438D-A762-6E7D12390F23}" type="slidenum">
              <a:rPr lang="en-GB" smtClean="0"/>
              <a:t>‹#›</a:t>
            </a:fld>
            <a:endParaRPr lang="en-GB"/>
          </a:p>
        </p:txBody>
      </p:sp>
      <p:sp>
        <p:nvSpPr>
          <p:cNvPr id="13" name="Content Placeholder 2"/>
          <p:cNvSpPr>
            <a:spLocks noGrp="1"/>
          </p:cNvSpPr>
          <p:nvPr>
            <p:ph idx="13"/>
          </p:nvPr>
        </p:nvSpPr>
        <p:spPr>
          <a:xfrm>
            <a:off x="628650" y="4267200"/>
            <a:ext cx="8077200" cy="1775791"/>
          </a:xfrm>
        </p:spPr>
        <p:txBody>
          <a:bodyPr>
            <a:normAutofit/>
          </a:bodyPr>
          <a:lstStyle>
            <a:lvl1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smtClean="0">
                <a:solidFill>
                  <a:schemeClr val="tx2"/>
                </a:solidFill>
                <a:latin typeface="+mn-lt"/>
                <a:ea typeface="+mn-ea"/>
                <a:cs typeface="+mn-cs"/>
              </a:defRPr>
            </a:lvl1pPr>
            <a:lvl2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smtClean="0">
                <a:solidFill>
                  <a:schemeClr val="tx2"/>
                </a:solidFill>
                <a:latin typeface="+mn-lt"/>
                <a:ea typeface="+mn-ea"/>
                <a:cs typeface="+mn-cs"/>
              </a:defRPr>
            </a:lvl2pPr>
            <a:lvl3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smtClean="0">
                <a:solidFill>
                  <a:schemeClr val="tx2"/>
                </a:solidFill>
                <a:latin typeface="+mn-lt"/>
                <a:ea typeface="+mn-ea"/>
                <a:cs typeface="+mn-cs"/>
              </a:defRPr>
            </a:lvl3pPr>
            <a:lvl4pPr marL="0" indent="-228600">
              <a:lnSpc>
                <a:spcPct val="100000"/>
              </a:lnSpc>
              <a:spcBef>
                <a:spcPts val="0"/>
              </a:spcBef>
              <a:spcAft>
                <a:spcPts val="600"/>
              </a:spcAft>
              <a:buFontTx/>
              <a:buBlip>
                <a:blip r:embed="rId2"/>
              </a:buBlip>
              <a:defRPr sz="2400"/>
            </a:lvl4pPr>
            <a:lvl5pPr marL="0" indent="-228600">
              <a:lnSpc>
                <a:spcPct val="100000"/>
              </a:lnSpc>
              <a:spcBef>
                <a:spcPts val="0"/>
              </a:spcBef>
              <a:spcAft>
                <a:spcPts val="600"/>
              </a:spcAft>
              <a:buFontTx/>
              <a:buBlip>
                <a:blip r:embed="rId2"/>
              </a:buBlip>
              <a:defRPr sz="2400"/>
            </a:lvl5pPr>
          </a:lstStyle>
          <a:p>
            <a:pPr lvl="0"/>
            <a:r>
              <a:rPr lang="en-US" dirty="0"/>
              <a:t>Edit Master text styles</a:t>
            </a:r>
          </a:p>
          <a:p>
            <a:pPr lvl="1"/>
            <a:r>
              <a:rPr lang="en-US" dirty="0"/>
              <a:t>Second level</a:t>
            </a:r>
          </a:p>
          <a:p>
            <a:pPr lvl="2"/>
            <a:r>
              <a:rPr lang="en-US" dirty="0"/>
              <a:t>Third level</a:t>
            </a:r>
          </a:p>
        </p:txBody>
      </p:sp>
      <p:sp>
        <p:nvSpPr>
          <p:cNvPr id="14" name="Content Placeholder 2"/>
          <p:cNvSpPr>
            <a:spLocks noGrp="1"/>
          </p:cNvSpPr>
          <p:nvPr>
            <p:ph idx="1"/>
          </p:nvPr>
        </p:nvSpPr>
        <p:spPr>
          <a:xfrm>
            <a:off x="628650" y="2584174"/>
            <a:ext cx="8077200" cy="1590261"/>
          </a:xfrm>
        </p:spPr>
        <p:txBody>
          <a:bodyPr>
            <a:normAutofit/>
          </a:bodyPr>
          <a:lstStyle>
            <a:lvl1pPr marL="0" indent="0">
              <a:lnSpc>
                <a:spcPct val="100000"/>
              </a:lnSpc>
              <a:spcBef>
                <a:spcPts val="0"/>
              </a:spcBef>
              <a:spcAft>
                <a:spcPts val="600"/>
              </a:spcAft>
              <a:buFont typeface="Arial" panose="020B0604020202020204" pitchFamily="34" charset="0"/>
              <a:buNone/>
              <a:defRPr sz="2400"/>
            </a:lvl1pPr>
            <a:lvl2pPr marL="0" indent="0">
              <a:lnSpc>
                <a:spcPct val="100000"/>
              </a:lnSpc>
              <a:spcBef>
                <a:spcPts val="0"/>
              </a:spcBef>
              <a:spcAft>
                <a:spcPts val="600"/>
              </a:spcAft>
              <a:buFont typeface="Arial" panose="020B0604020202020204" pitchFamily="34" charset="0"/>
              <a:buNone/>
              <a:defRPr sz="2400"/>
            </a:lvl2pPr>
            <a:lvl3pPr marL="0" indent="0">
              <a:lnSpc>
                <a:spcPct val="100000"/>
              </a:lnSpc>
              <a:spcBef>
                <a:spcPts val="0"/>
              </a:spcBef>
              <a:spcAft>
                <a:spcPts val="600"/>
              </a:spcAft>
              <a:buFont typeface="Arial" panose="020B0604020202020204" pitchFamily="34" charset="0"/>
              <a:buNone/>
              <a:defRPr sz="2400"/>
            </a:lvl3pPr>
            <a:lvl4pPr marL="0" indent="0">
              <a:lnSpc>
                <a:spcPct val="100000"/>
              </a:lnSpc>
              <a:spcBef>
                <a:spcPts val="0"/>
              </a:spcBef>
              <a:spcAft>
                <a:spcPts val="600"/>
              </a:spcAft>
              <a:buFont typeface="Arial" panose="020B0604020202020204" pitchFamily="34" charset="0"/>
              <a:buNone/>
              <a:defRPr sz="2400"/>
            </a:lvl4pPr>
            <a:lvl5pPr marL="0" indent="0">
              <a:lnSpc>
                <a:spcPct val="100000"/>
              </a:lnSpc>
              <a:spcBef>
                <a:spcPts val="0"/>
              </a:spcBef>
              <a:spcAft>
                <a:spcPts val="600"/>
              </a:spcAft>
              <a:buFont typeface="Arial" panose="020B0604020202020204" pitchFamily="34" charset="0"/>
              <a:buNone/>
              <a:defRPr sz="2400"/>
            </a:lvl5pPr>
          </a:lstStyle>
          <a:p>
            <a:pPr lvl="0"/>
            <a:r>
              <a:rPr lang="en-US" dirty="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432560"/>
          </a:xfrm>
          <a:prstGeom prst="rect">
            <a:avLst/>
          </a:prstGeom>
        </p:spPr>
      </p:pic>
    </p:spTree>
    <p:extLst>
      <p:ext uri="{BB962C8B-B14F-4D97-AF65-F5344CB8AC3E}">
        <p14:creationId xmlns:p14="http://schemas.microsoft.com/office/powerpoint/2010/main" val="80924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Cover/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
        <p:nvSpPr>
          <p:cNvPr id="15" name="Content Placeholder 2"/>
          <p:cNvSpPr>
            <a:spLocks noGrp="1"/>
          </p:cNvSpPr>
          <p:nvPr>
            <p:ph idx="1" hasCustomPrompt="1"/>
          </p:nvPr>
        </p:nvSpPr>
        <p:spPr>
          <a:xfrm>
            <a:off x="819150" y="2946712"/>
            <a:ext cx="7296150" cy="450000"/>
          </a:xfrm>
        </p:spPr>
        <p:txBody>
          <a:bodyPr lIns="0" anchor="ctr">
            <a:normAutofit/>
          </a:bodyPr>
          <a:lstStyle>
            <a:lvl1pPr marL="0" indent="0">
              <a:lnSpc>
                <a:spcPct val="100000"/>
              </a:lnSpc>
              <a:spcBef>
                <a:spcPts val="0"/>
              </a:spcBef>
              <a:spcAft>
                <a:spcPts val="600"/>
              </a:spcAft>
              <a:buFont typeface="Arial" panose="020B0604020202020204" pitchFamily="34" charset="0"/>
              <a:buNone/>
              <a:defRPr sz="2400" baseline="0"/>
            </a:lvl1pPr>
            <a:lvl2pPr marL="0" indent="0">
              <a:lnSpc>
                <a:spcPct val="100000"/>
              </a:lnSpc>
              <a:spcBef>
                <a:spcPts val="0"/>
              </a:spcBef>
              <a:spcAft>
                <a:spcPts val="600"/>
              </a:spcAft>
              <a:buFont typeface="Arial" panose="020B0604020202020204" pitchFamily="34" charset="0"/>
              <a:buNone/>
              <a:defRPr sz="2400"/>
            </a:lvl2pPr>
            <a:lvl3pPr marL="0" indent="0">
              <a:lnSpc>
                <a:spcPct val="100000"/>
              </a:lnSpc>
              <a:spcBef>
                <a:spcPts val="0"/>
              </a:spcBef>
              <a:spcAft>
                <a:spcPts val="600"/>
              </a:spcAft>
              <a:buFont typeface="Arial" panose="020B0604020202020204" pitchFamily="34" charset="0"/>
              <a:buNone/>
              <a:defRPr sz="2400"/>
            </a:lvl3pPr>
            <a:lvl4pPr marL="0" indent="0">
              <a:lnSpc>
                <a:spcPct val="100000"/>
              </a:lnSpc>
              <a:spcBef>
                <a:spcPts val="0"/>
              </a:spcBef>
              <a:spcAft>
                <a:spcPts val="600"/>
              </a:spcAft>
              <a:buFont typeface="Arial" panose="020B0604020202020204" pitchFamily="34" charset="0"/>
              <a:buNone/>
              <a:defRPr sz="2400"/>
            </a:lvl4pPr>
            <a:lvl5pPr marL="0" indent="0">
              <a:lnSpc>
                <a:spcPct val="100000"/>
              </a:lnSpc>
              <a:spcBef>
                <a:spcPts val="0"/>
              </a:spcBef>
              <a:spcAft>
                <a:spcPts val="600"/>
              </a:spcAft>
              <a:buFont typeface="Arial" panose="020B0604020202020204" pitchFamily="34" charset="0"/>
              <a:buNone/>
              <a:defRPr sz="2400"/>
            </a:lvl5pPr>
          </a:lstStyle>
          <a:p>
            <a:pPr lvl="0"/>
            <a:r>
              <a:rPr lang="en-US" dirty="0" err="1"/>
              <a:t>Firstname</a:t>
            </a:r>
            <a:r>
              <a:rPr lang="en-US" dirty="0"/>
              <a:t> Surname</a:t>
            </a:r>
          </a:p>
        </p:txBody>
      </p:sp>
      <p:sp>
        <p:nvSpPr>
          <p:cNvPr id="16" name="Content Placeholder 2"/>
          <p:cNvSpPr>
            <a:spLocks noGrp="1"/>
          </p:cNvSpPr>
          <p:nvPr>
            <p:ph idx="13" hasCustomPrompt="1"/>
          </p:nvPr>
        </p:nvSpPr>
        <p:spPr>
          <a:xfrm>
            <a:off x="819150" y="3423791"/>
            <a:ext cx="7296150" cy="450000"/>
          </a:xfrm>
        </p:spPr>
        <p:txBody>
          <a:bodyPr lIns="0" anchor="ctr">
            <a:normAutofit/>
          </a:bodyPr>
          <a:lstStyle>
            <a:lvl1pPr marL="0" indent="0">
              <a:lnSpc>
                <a:spcPct val="100000"/>
              </a:lnSpc>
              <a:spcBef>
                <a:spcPts val="0"/>
              </a:spcBef>
              <a:spcAft>
                <a:spcPts val="600"/>
              </a:spcAft>
              <a:buFont typeface="Arial" panose="020B0604020202020204" pitchFamily="34" charset="0"/>
              <a:buNone/>
              <a:defRPr sz="2400" baseline="0"/>
            </a:lvl1pPr>
            <a:lvl2pPr marL="0" indent="0">
              <a:lnSpc>
                <a:spcPct val="100000"/>
              </a:lnSpc>
              <a:spcBef>
                <a:spcPts val="0"/>
              </a:spcBef>
              <a:spcAft>
                <a:spcPts val="600"/>
              </a:spcAft>
              <a:buFont typeface="Arial" panose="020B0604020202020204" pitchFamily="34" charset="0"/>
              <a:buNone/>
              <a:defRPr sz="2400"/>
            </a:lvl2pPr>
            <a:lvl3pPr marL="0" indent="0">
              <a:lnSpc>
                <a:spcPct val="100000"/>
              </a:lnSpc>
              <a:spcBef>
                <a:spcPts val="0"/>
              </a:spcBef>
              <a:spcAft>
                <a:spcPts val="600"/>
              </a:spcAft>
              <a:buFont typeface="Arial" panose="020B0604020202020204" pitchFamily="34" charset="0"/>
              <a:buNone/>
              <a:defRPr sz="2400"/>
            </a:lvl3pPr>
            <a:lvl4pPr marL="0" indent="0">
              <a:lnSpc>
                <a:spcPct val="100000"/>
              </a:lnSpc>
              <a:spcBef>
                <a:spcPts val="0"/>
              </a:spcBef>
              <a:spcAft>
                <a:spcPts val="600"/>
              </a:spcAft>
              <a:buFont typeface="Arial" panose="020B0604020202020204" pitchFamily="34" charset="0"/>
              <a:buNone/>
              <a:defRPr sz="2400"/>
            </a:lvl4pPr>
            <a:lvl5pPr marL="0" indent="0">
              <a:lnSpc>
                <a:spcPct val="100000"/>
              </a:lnSpc>
              <a:spcBef>
                <a:spcPts val="0"/>
              </a:spcBef>
              <a:spcAft>
                <a:spcPts val="600"/>
              </a:spcAft>
              <a:buFont typeface="Arial" panose="020B0604020202020204" pitchFamily="34" charset="0"/>
              <a:buNone/>
              <a:defRPr sz="2400"/>
            </a:lvl5pPr>
          </a:lstStyle>
          <a:p>
            <a:pPr lvl="0"/>
            <a:r>
              <a:rPr lang="en-US" dirty="0"/>
              <a:t>email@rcog.org.uk</a:t>
            </a:r>
          </a:p>
        </p:txBody>
      </p:sp>
      <p:sp>
        <p:nvSpPr>
          <p:cNvPr id="17" name="Content Placeholder 2"/>
          <p:cNvSpPr>
            <a:spLocks noGrp="1"/>
          </p:cNvSpPr>
          <p:nvPr>
            <p:ph idx="14" hasCustomPrompt="1"/>
          </p:nvPr>
        </p:nvSpPr>
        <p:spPr>
          <a:xfrm>
            <a:off x="819150" y="3887617"/>
            <a:ext cx="7296150" cy="450000"/>
          </a:xfrm>
        </p:spPr>
        <p:txBody>
          <a:bodyPr lIns="0" anchor="ctr">
            <a:normAutofit/>
          </a:bodyPr>
          <a:lstStyle>
            <a:lvl1pPr marL="0" indent="0">
              <a:lnSpc>
                <a:spcPct val="100000"/>
              </a:lnSpc>
              <a:spcBef>
                <a:spcPts val="0"/>
              </a:spcBef>
              <a:spcAft>
                <a:spcPts val="600"/>
              </a:spcAft>
              <a:buFont typeface="Arial" panose="020B0604020202020204" pitchFamily="34" charset="0"/>
              <a:buNone/>
              <a:defRPr sz="2400" baseline="0"/>
            </a:lvl1pPr>
            <a:lvl2pPr marL="0" indent="0">
              <a:lnSpc>
                <a:spcPct val="100000"/>
              </a:lnSpc>
              <a:spcBef>
                <a:spcPts val="0"/>
              </a:spcBef>
              <a:spcAft>
                <a:spcPts val="600"/>
              </a:spcAft>
              <a:buFont typeface="Arial" panose="020B0604020202020204" pitchFamily="34" charset="0"/>
              <a:buNone/>
              <a:defRPr sz="2400"/>
            </a:lvl2pPr>
            <a:lvl3pPr marL="0" indent="0">
              <a:lnSpc>
                <a:spcPct val="100000"/>
              </a:lnSpc>
              <a:spcBef>
                <a:spcPts val="0"/>
              </a:spcBef>
              <a:spcAft>
                <a:spcPts val="600"/>
              </a:spcAft>
              <a:buFont typeface="Arial" panose="020B0604020202020204" pitchFamily="34" charset="0"/>
              <a:buNone/>
              <a:defRPr sz="2400"/>
            </a:lvl3pPr>
            <a:lvl4pPr marL="0" indent="0">
              <a:lnSpc>
                <a:spcPct val="100000"/>
              </a:lnSpc>
              <a:spcBef>
                <a:spcPts val="0"/>
              </a:spcBef>
              <a:spcAft>
                <a:spcPts val="600"/>
              </a:spcAft>
              <a:buFont typeface="Arial" panose="020B0604020202020204" pitchFamily="34" charset="0"/>
              <a:buNone/>
              <a:defRPr sz="2400"/>
            </a:lvl4pPr>
            <a:lvl5pPr marL="0" indent="0">
              <a:lnSpc>
                <a:spcPct val="100000"/>
              </a:lnSpc>
              <a:spcBef>
                <a:spcPts val="0"/>
              </a:spcBef>
              <a:spcAft>
                <a:spcPts val="600"/>
              </a:spcAft>
              <a:buFont typeface="Arial" panose="020B0604020202020204" pitchFamily="34" charset="0"/>
              <a:buNone/>
              <a:defRPr sz="2400"/>
            </a:lvl5pPr>
          </a:lstStyle>
          <a:p>
            <a:pPr lvl="0"/>
            <a:r>
              <a:rPr lang="en-US" dirty="0"/>
              <a:t>T: 000 0000 0000</a:t>
            </a:r>
          </a:p>
        </p:txBody>
      </p:sp>
      <p:sp>
        <p:nvSpPr>
          <p:cNvPr id="18" name="TextBox 17"/>
          <p:cNvSpPr txBox="1"/>
          <p:nvPr userDrawn="1"/>
        </p:nvSpPr>
        <p:spPr>
          <a:xfrm>
            <a:off x="819150" y="2201135"/>
            <a:ext cx="5143396" cy="492443"/>
          </a:xfrm>
          <a:prstGeom prst="rect">
            <a:avLst/>
          </a:prstGeom>
          <a:noFill/>
        </p:spPr>
        <p:txBody>
          <a:bodyPr wrap="none" lIns="0" rtlCol="0">
            <a:spAutoFit/>
          </a:bodyPr>
          <a:lstStyle/>
          <a:p>
            <a:r>
              <a:rPr lang="en-GB" sz="2600" b="1" dirty="0">
                <a:solidFill>
                  <a:schemeClr val="accent1"/>
                </a:solidFill>
              </a:rPr>
              <a:t>For more information please contact</a:t>
            </a:r>
          </a:p>
        </p:txBody>
      </p:sp>
      <p:sp>
        <p:nvSpPr>
          <p:cNvPr id="8" name="Content Placeholder 2"/>
          <p:cNvSpPr>
            <a:spLocks noGrp="1"/>
          </p:cNvSpPr>
          <p:nvPr>
            <p:ph idx="15" hasCustomPrompt="1"/>
          </p:nvPr>
        </p:nvSpPr>
        <p:spPr>
          <a:xfrm>
            <a:off x="819150" y="4672621"/>
            <a:ext cx="7296150" cy="450000"/>
          </a:xfrm>
        </p:spPr>
        <p:txBody>
          <a:bodyPr lIns="0" anchor="ctr">
            <a:normAutofit/>
          </a:bodyPr>
          <a:lstStyle>
            <a:lvl1pPr marL="0" indent="0">
              <a:lnSpc>
                <a:spcPct val="100000"/>
              </a:lnSpc>
              <a:spcBef>
                <a:spcPts val="0"/>
              </a:spcBef>
              <a:spcAft>
                <a:spcPts val="600"/>
              </a:spcAft>
              <a:buFont typeface="Arial" panose="020B0604020202020204" pitchFamily="34" charset="0"/>
              <a:buNone/>
              <a:defRPr sz="2400" baseline="0"/>
            </a:lvl1pPr>
            <a:lvl2pPr marL="0" indent="0">
              <a:lnSpc>
                <a:spcPct val="100000"/>
              </a:lnSpc>
              <a:spcBef>
                <a:spcPts val="0"/>
              </a:spcBef>
              <a:spcAft>
                <a:spcPts val="600"/>
              </a:spcAft>
              <a:buFont typeface="Arial" panose="020B0604020202020204" pitchFamily="34" charset="0"/>
              <a:buNone/>
              <a:defRPr sz="2400"/>
            </a:lvl2pPr>
            <a:lvl3pPr marL="0" indent="0">
              <a:lnSpc>
                <a:spcPct val="100000"/>
              </a:lnSpc>
              <a:spcBef>
                <a:spcPts val="0"/>
              </a:spcBef>
              <a:spcAft>
                <a:spcPts val="600"/>
              </a:spcAft>
              <a:buFont typeface="Arial" panose="020B0604020202020204" pitchFamily="34" charset="0"/>
              <a:buNone/>
              <a:defRPr sz="2400"/>
            </a:lvl3pPr>
            <a:lvl4pPr marL="0" indent="0">
              <a:lnSpc>
                <a:spcPct val="100000"/>
              </a:lnSpc>
              <a:spcBef>
                <a:spcPts val="0"/>
              </a:spcBef>
              <a:spcAft>
                <a:spcPts val="600"/>
              </a:spcAft>
              <a:buFont typeface="Arial" panose="020B0604020202020204" pitchFamily="34" charset="0"/>
              <a:buNone/>
              <a:defRPr sz="2400"/>
            </a:lvl4pPr>
            <a:lvl5pPr marL="0" indent="0">
              <a:lnSpc>
                <a:spcPct val="100000"/>
              </a:lnSpc>
              <a:spcBef>
                <a:spcPts val="0"/>
              </a:spcBef>
              <a:spcAft>
                <a:spcPts val="600"/>
              </a:spcAft>
              <a:buFont typeface="Arial" panose="020B0604020202020204" pitchFamily="34" charset="0"/>
              <a:buNone/>
              <a:defRPr sz="2400"/>
            </a:lvl5pPr>
          </a:lstStyle>
          <a:p>
            <a:pPr lvl="0"/>
            <a:r>
              <a:rPr lang="en-US" dirty="0"/>
              <a:t>www.www.www</a:t>
            </a:r>
          </a:p>
        </p:txBody>
      </p:sp>
    </p:spTree>
    <p:extLst>
      <p:ext uri="{BB962C8B-B14F-4D97-AF65-F5344CB8AC3E}">
        <p14:creationId xmlns:p14="http://schemas.microsoft.com/office/powerpoint/2010/main" val="2779376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2377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928729"/>
            <a:ext cx="7886700" cy="32482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0B53C-6CFF-4A2E-A238-F60053752DA6}" type="datetime1">
              <a:rPr lang="en-GB" smtClean="0"/>
              <a:t>21/03/2018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Organisational report 2017</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05F5A-6363-438D-A762-6E7D12390F23}" type="slidenum">
              <a:rPr lang="en-GB" smtClean="0"/>
              <a:t>‹#›</a:t>
            </a:fld>
            <a:endParaRPr lang="en-GB"/>
          </a:p>
        </p:txBody>
      </p:sp>
    </p:spTree>
    <p:extLst>
      <p:ext uri="{BB962C8B-B14F-4D97-AF65-F5344CB8AC3E}">
        <p14:creationId xmlns:p14="http://schemas.microsoft.com/office/powerpoint/2010/main" val="411465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5"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www.maternityaudit.org.uk/" TargetMode="Externa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ternityaudit.org.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tiff"/><Relationship Id="rId7" Type="http://schemas.openxmlformats.org/officeDocument/2006/relationships/image" Target="../media/image42.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tiff"/><Relationship Id="rId5" Type="http://schemas.openxmlformats.org/officeDocument/2006/relationships/image" Target="../media/image40.tiff"/><Relationship Id="rId4" Type="http://schemas.openxmlformats.org/officeDocument/2006/relationships/image" Target="../media/image39.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5.tiff"/><Relationship Id="rId7" Type="http://schemas.openxmlformats.org/officeDocument/2006/relationships/image" Target="../media/image48.tif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tiff"/><Relationship Id="rId5" Type="http://schemas.openxmlformats.org/officeDocument/2006/relationships/image" Target="../media/image46.tiff"/><Relationship Id="rId4" Type="http://schemas.openxmlformats.org/officeDocument/2006/relationships/image" Target="../media/image42.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50.tiff"/></Relationships>
</file>

<file path=ppt/slides/_rels/slide25.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9.tiff"/></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aternityaudit.org.uk/"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image" Target="../media/image17.jpg"/><Relationship Id="rId21" Type="http://schemas.openxmlformats.org/officeDocument/2006/relationships/image" Target="../media/image31.png"/><Relationship Id="rId7" Type="http://schemas.openxmlformats.org/officeDocument/2006/relationships/image" Target="../media/image21.png"/><Relationship Id="rId12" Type="http://schemas.openxmlformats.org/officeDocument/2006/relationships/hyperlink" Target="https://www.google.co.uk/url?sa=i&amp;rct=j&amp;q=&amp;esrc=s&amp;source=images&amp;cd=&amp;ved=0ahUKEwi9qpWRiZ_QAhUDPxQKHT2pDo4QjRwIBw&amp;url=https://www.england.nhs.uk/expo/expo2016/exhibition/exhibitors/&amp;psig=AFQjCNFMhvP7UdzVDsHkrST4yZQy_gc08g&amp;ust=1478897628808150" TargetMode="External"/><Relationship Id="rId17" Type="http://schemas.openxmlformats.org/officeDocument/2006/relationships/image" Target="../media/image27.jpg"/><Relationship Id="rId2" Type="http://schemas.openxmlformats.org/officeDocument/2006/relationships/notesSlide" Target="../notesSlides/notesSlide7.xml"/><Relationship Id="rId16" Type="http://schemas.openxmlformats.org/officeDocument/2006/relationships/image" Target="../media/image26.jpeg"/><Relationship Id="rId20"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2.gif"/><Relationship Id="rId5" Type="http://schemas.openxmlformats.org/officeDocument/2006/relationships/image" Target="../media/image19.jpeg"/><Relationship Id="rId15" Type="http://schemas.openxmlformats.org/officeDocument/2006/relationships/image" Target="../media/image25.png"/><Relationship Id="rId10" Type="http://schemas.openxmlformats.org/officeDocument/2006/relationships/image" Target="../media/image15.jpg"/><Relationship Id="rId19"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14.jpeg"/><Relationship Id="rId14" Type="http://schemas.openxmlformats.org/officeDocument/2006/relationships/image" Target="../media/image24.gif"/><Relationship Id="rId22" Type="http://schemas.openxmlformats.org/officeDocument/2006/relationships/image" Target="../media/image3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87.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8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9057" y="2183894"/>
            <a:ext cx="8289420" cy="2741927"/>
          </a:xfrm>
        </p:spPr>
        <p:txBody>
          <a:bodyPr>
            <a:normAutofit/>
          </a:bodyPr>
          <a:lstStyle/>
          <a:p>
            <a:pPr algn="ctr"/>
            <a:r>
              <a:rPr lang="en-GB" sz="3600" dirty="0" smtClean="0"/>
              <a:t>Collated slides presented at the NMPA launch event on 9</a:t>
            </a:r>
            <a:r>
              <a:rPr lang="en-GB" sz="3600" baseline="30000" dirty="0" smtClean="0"/>
              <a:t>th</a:t>
            </a:r>
            <a:r>
              <a:rPr lang="en-GB" sz="3600" dirty="0" smtClean="0"/>
              <a:t> </a:t>
            </a:r>
            <a:r>
              <a:rPr lang="en-GB" sz="3600" dirty="0" smtClean="0"/>
              <a:t>November 2017</a:t>
            </a:r>
            <a:br>
              <a:rPr lang="en-GB" sz="3600" dirty="0" smtClean="0"/>
            </a:br>
            <a:r>
              <a:rPr lang="en-GB" sz="3600" dirty="0" smtClean="0"/>
              <a:t/>
            </a:r>
            <a:br>
              <a:rPr lang="en-GB" sz="3600" dirty="0" smtClean="0"/>
            </a:br>
            <a:r>
              <a:rPr lang="en-GB" sz="3600" dirty="0"/>
              <a:t/>
            </a:r>
            <a:br>
              <a:rPr lang="en-GB" sz="3600" dirty="0"/>
            </a:br>
            <a:r>
              <a:rPr lang="en-GB" sz="2000" b="0" dirty="0"/>
              <a:t>S</a:t>
            </a:r>
            <a:r>
              <a:rPr lang="en-GB" sz="2000" b="0" dirty="0" smtClean="0"/>
              <a:t>lides 51, 70, 73-77, 79-96 updated in line with revised report (March 2018)</a:t>
            </a:r>
            <a:endParaRPr lang="en-GB" sz="3600" b="0" dirty="0"/>
          </a:p>
        </p:txBody>
      </p:sp>
      <p:sp>
        <p:nvSpPr>
          <p:cNvPr id="5" name="Content Placeholder 2"/>
          <p:cNvSpPr txBox="1">
            <a:spLocks/>
          </p:cNvSpPr>
          <p:nvPr/>
        </p:nvSpPr>
        <p:spPr>
          <a:xfrm>
            <a:off x="479057" y="3554858"/>
            <a:ext cx="8077200" cy="1686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3200" dirty="0" smtClean="0">
              <a:solidFill>
                <a:srgbClr val="00A8A4"/>
              </a:solidFill>
            </a:endParaRPr>
          </a:p>
        </p:txBody>
      </p:sp>
    </p:spTree>
    <p:extLst>
      <p:ext uri="{BB962C8B-B14F-4D97-AF65-F5344CB8AC3E}">
        <p14:creationId xmlns:p14="http://schemas.microsoft.com/office/powerpoint/2010/main" val="4102471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0878"/>
            <a:ext cx="7886700" cy="838357"/>
          </a:xfrm>
        </p:spPr>
        <p:txBody>
          <a:bodyPr/>
          <a:lstStyle/>
          <a:p>
            <a:r>
              <a:rPr lang="en-GB" dirty="0"/>
              <a:t>Timescales</a:t>
            </a:r>
            <a:endParaRPr lang="en-GB" b="1" i="1" dirty="0"/>
          </a:p>
        </p:txBody>
      </p:sp>
      <p:sp>
        <p:nvSpPr>
          <p:cNvPr id="5" name="TextBox 4"/>
          <p:cNvSpPr txBox="1"/>
          <p:nvPr/>
        </p:nvSpPr>
        <p:spPr>
          <a:xfrm>
            <a:off x="628650" y="5355266"/>
            <a:ext cx="3661484" cy="1200329"/>
          </a:xfrm>
          <a:prstGeom prst="rect">
            <a:avLst/>
          </a:prstGeom>
          <a:solidFill>
            <a:schemeClr val="bg1"/>
          </a:solidFill>
          <a:ln>
            <a:solidFill>
              <a:srgbClr val="005A8C"/>
            </a:solidFill>
          </a:ln>
        </p:spPr>
        <p:txBody>
          <a:bodyPr wrap="square" rtlCol="0">
            <a:spAutoFit/>
          </a:bodyPr>
          <a:lstStyle/>
          <a:p>
            <a:r>
              <a:rPr lang="en-GB" dirty="0" smtClean="0"/>
              <a:t>Topics:</a:t>
            </a:r>
            <a:endParaRPr lang="en-GB" dirty="0"/>
          </a:p>
          <a:p>
            <a:pPr marL="342900" indent="-342900">
              <a:buAutoNum type="arabicParenR"/>
            </a:pPr>
            <a:r>
              <a:rPr lang="en-GB" dirty="0"/>
              <a:t>Pregnant or postpartum women admitted to </a:t>
            </a:r>
            <a:r>
              <a:rPr lang="en-GB" dirty="0" smtClean="0"/>
              <a:t>intensive care</a:t>
            </a:r>
            <a:endParaRPr lang="en-GB" dirty="0"/>
          </a:p>
          <a:p>
            <a:pPr marL="342900" indent="-342900">
              <a:buAutoNum type="arabicParenR"/>
            </a:pPr>
            <a:r>
              <a:rPr lang="en-GB" dirty="0"/>
              <a:t>B</a:t>
            </a:r>
            <a:r>
              <a:rPr lang="en-GB" dirty="0" smtClean="0"/>
              <a:t>abies </a:t>
            </a:r>
            <a:r>
              <a:rPr lang="en-GB" dirty="0"/>
              <a:t>admitted to </a:t>
            </a:r>
            <a:r>
              <a:rPr lang="en-GB" dirty="0" smtClean="0"/>
              <a:t>neonatal care</a:t>
            </a:r>
            <a:endParaRPr lang="en-GB" dirty="0">
              <a:solidFill>
                <a:srgbClr val="005A8C"/>
              </a:solidFill>
            </a:endParaRPr>
          </a:p>
        </p:txBody>
      </p:sp>
      <p:sp>
        <p:nvSpPr>
          <p:cNvPr id="6" name="TextBox 5"/>
          <p:cNvSpPr txBox="1"/>
          <p:nvPr/>
        </p:nvSpPr>
        <p:spPr>
          <a:xfrm>
            <a:off x="4648200" y="5355266"/>
            <a:ext cx="3924300" cy="1200329"/>
          </a:xfrm>
          <a:prstGeom prst="rect">
            <a:avLst/>
          </a:prstGeom>
          <a:noFill/>
          <a:ln>
            <a:solidFill>
              <a:srgbClr val="005A8C"/>
            </a:solidFill>
          </a:ln>
        </p:spPr>
        <p:txBody>
          <a:bodyPr wrap="square" rtlCol="0">
            <a:spAutoFit/>
          </a:bodyPr>
          <a:lstStyle/>
          <a:p>
            <a:r>
              <a:rPr lang="en-GB" dirty="0" smtClean="0"/>
              <a:t>Topics:</a:t>
            </a:r>
            <a:endParaRPr lang="en-GB" dirty="0"/>
          </a:p>
          <a:p>
            <a:pPr marL="342900" indent="-342900">
              <a:buAutoNum type="arabicParenR"/>
            </a:pPr>
            <a:r>
              <a:rPr lang="en-GB" dirty="0"/>
              <a:t>Maternal and neonatal blood-stream infections</a:t>
            </a:r>
          </a:p>
          <a:p>
            <a:pPr marL="342900" indent="-342900">
              <a:buAutoNum type="arabicParenR"/>
            </a:pPr>
            <a:r>
              <a:rPr lang="en-GB" dirty="0" smtClean="0"/>
              <a:t>Perinatal mental health</a:t>
            </a:r>
            <a:endParaRPr lang="en-GB" dirty="0">
              <a:solidFill>
                <a:srgbClr val="005A8C"/>
              </a:solidFill>
            </a:endParaRPr>
          </a:p>
        </p:txBody>
      </p:sp>
      <p:graphicFrame>
        <p:nvGraphicFramePr>
          <p:cNvPr id="12" name="Content Placeholder 3"/>
          <p:cNvGraphicFramePr>
            <a:graphicFrameLocks/>
          </p:cNvGraphicFramePr>
          <p:nvPr>
            <p:extLst>
              <p:ext uri="{D42A27DB-BD31-4B8C-83A1-F6EECF244321}">
                <p14:modId xmlns:p14="http://schemas.microsoft.com/office/powerpoint/2010/main" val="2877889242"/>
              </p:ext>
            </p:extLst>
          </p:nvPr>
        </p:nvGraphicFramePr>
        <p:xfrm>
          <a:off x="777239" y="1919235"/>
          <a:ext cx="7985761" cy="2713728"/>
        </p:xfrm>
        <a:graphic>
          <a:graphicData uri="http://schemas.openxmlformats.org/drawingml/2006/table">
            <a:tbl>
              <a:tblPr firstRow="1" firstCol="1" bandRow="1">
                <a:tableStyleId>{0505E3EF-67EA-436B-97B2-0124C06EBD24}</a:tableStyleId>
              </a:tblPr>
              <a:tblGrid>
                <a:gridCol w="2560321">
                  <a:extLst>
                    <a:ext uri="{9D8B030D-6E8A-4147-A177-3AD203B41FA5}">
                      <a16:colId xmlns:a16="http://schemas.microsoft.com/office/drawing/2014/main" xmlns="" val="20000"/>
                    </a:ext>
                  </a:extLst>
                </a:gridCol>
                <a:gridCol w="542544">
                  <a:extLst>
                    <a:ext uri="{9D8B030D-6E8A-4147-A177-3AD203B41FA5}">
                      <a16:colId xmlns:a16="http://schemas.microsoft.com/office/drawing/2014/main" xmlns="" val="20003"/>
                    </a:ext>
                  </a:extLst>
                </a:gridCol>
                <a:gridCol w="542544">
                  <a:extLst>
                    <a:ext uri="{9D8B030D-6E8A-4147-A177-3AD203B41FA5}">
                      <a16:colId xmlns:a16="http://schemas.microsoft.com/office/drawing/2014/main" xmlns="" val="20004"/>
                    </a:ext>
                  </a:extLst>
                </a:gridCol>
                <a:gridCol w="542544">
                  <a:extLst>
                    <a:ext uri="{9D8B030D-6E8A-4147-A177-3AD203B41FA5}">
                      <a16:colId xmlns:a16="http://schemas.microsoft.com/office/drawing/2014/main" xmlns="" val="20005"/>
                    </a:ext>
                  </a:extLst>
                </a:gridCol>
                <a:gridCol w="542544">
                  <a:extLst>
                    <a:ext uri="{9D8B030D-6E8A-4147-A177-3AD203B41FA5}">
                      <a16:colId xmlns:a16="http://schemas.microsoft.com/office/drawing/2014/main" xmlns="" val="20006"/>
                    </a:ext>
                  </a:extLst>
                </a:gridCol>
                <a:gridCol w="542544">
                  <a:extLst>
                    <a:ext uri="{9D8B030D-6E8A-4147-A177-3AD203B41FA5}">
                      <a16:colId xmlns:a16="http://schemas.microsoft.com/office/drawing/2014/main" xmlns="" val="20007"/>
                    </a:ext>
                  </a:extLst>
                </a:gridCol>
                <a:gridCol w="542544">
                  <a:extLst>
                    <a:ext uri="{9D8B030D-6E8A-4147-A177-3AD203B41FA5}">
                      <a16:colId xmlns:a16="http://schemas.microsoft.com/office/drawing/2014/main" xmlns="" val="20008"/>
                    </a:ext>
                  </a:extLst>
                </a:gridCol>
                <a:gridCol w="542544">
                  <a:extLst>
                    <a:ext uri="{9D8B030D-6E8A-4147-A177-3AD203B41FA5}">
                      <a16:colId xmlns:a16="http://schemas.microsoft.com/office/drawing/2014/main" xmlns="" val="20009"/>
                    </a:ext>
                  </a:extLst>
                </a:gridCol>
                <a:gridCol w="542544">
                  <a:extLst>
                    <a:ext uri="{9D8B030D-6E8A-4147-A177-3AD203B41FA5}">
                      <a16:colId xmlns:a16="http://schemas.microsoft.com/office/drawing/2014/main" xmlns="" val="20010"/>
                    </a:ext>
                  </a:extLst>
                </a:gridCol>
                <a:gridCol w="542544">
                  <a:extLst>
                    <a:ext uri="{9D8B030D-6E8A-4147-A177-3AD203B41FA5}">
                      <a16:colId xmlns:a16="http://schemas.microsoft.com/office/drawing/2014/main" xmlns="" val="20011"/>
                    </a:ext>
                  </a:extLst>
                </a:gridCol>
                <a:gridCol w="542544">
                  <a:extLst>
                    <a:ext uri="{9D8B030D-6E8A-4147-A177-3AD203B41FA5}">
                      <a16:colId xmlns:a16="http://schemas.microsoft.com/office/drawing/2014/main" xmlns="" val="20012"/>
                    </a:ext>
                  </a:extLst>
                </a:gridCol>
              </a:tblGrid>
              <a:tr h="528470">
                <a:tc>
                  <a:txBody>
                    <a:bodyPr/>
                    <a:lstStyle/>
                    <a:p>
                      <a:pPr algn="l">
                        <a:lnSpc>
                          <a:spcPts val="1200"/>
                        </a:lnSpc>
                        <a:spcAft>
                          <a:spcPts val="0"/>
                        </a:spcAft>
                      </a:pPr>
                      <a:endParaRPr lang="en-GB" sz="1600" dirty="0">
                        <a:effectLst/>
                        <a:latin typeface="+mn-lt"/>
                        <a:ea typeface="Times New Roman" panose="02020603050405020304" pitchFamily="18" charset="0"/>
                      </a:endParaRPr>
                    </a:p>
                  </a:txBody>
                  <a:tcPr marL="41381" marR="41381" marT="0" marB="0" anchor="ctr"/>
                </a:tc>
                <a:tc gridSpan="4">
                  <a:txBody>
                    <a:bodyPr/>
                    <a:lstStyle/>
                    <a:p>
                      <a:pPr algn="ctr">
                        <a:lnSpc>
                          <a:spcPct val="107000"/>
                        </a:lnSpc>
                        <a:spcAft>
                          <a:spcPts val="800"/>
                        </a:spcAft>
                      </a:pPr>
                      <a:r>
                        <a:rPr lang="en-GB" sz="1800" dirty="0" smtClean="0">
                          <a:effectLst/>
                        </a:rPr>
                        <a:t>2017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7000"/>
                        </a:lnSpc>
                        <a:spcAft>
                          <a:spcPts val="800"/>
                        </a:spcAft>
                      </a:pPr>
                      <a:r>
                        <a:rPr lang="en-GB" sz="1800" dirty="0" smtClean="0">
                          <a:effectLst/>
                        </a:rPr>
                        <a:t>2018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n-GB" sz="1800" dirty="0" smtClean="0">
                          <a:effectLst/>
                        </a:rPr>
                        <a:t>2019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8470">
                <a:tc>
                  <a:txBody>
                    <a:bodyPr/>
                    <a:lstStyle/>
                    <a:p>
                      <a:pPr algn="l">
                        <a:lnSpc>
                          <a:spcPts val="1200"/>
                        </a:lnSpc>
                        <a:spcAft>
                          <a:spcPts val="0"/>
                        </a:spcAft>
                      </a:pPr>
                      <a:endParaRPr lang="en-GB" sz="1600" dirty="0">
                        <a:effectLst/>
                        <a:latin typeface="+mn-lt"/>
                        <a:ea typeface="Times New Roman" panose="02020603050405020304" pitchFamily="18" charset="0"/>
                      </a:endParaRPr>
                    </a:p>
                  </a:txBody>
                  <a:tcPr marL="41381" marR="41381" marT="0" marB="0" anchor="ctr"/>
                </a:tc>
                <a:tc>
                  <a:txBody>
                    <a:bodyPr/>
                    <a:lstStyle/>
                    <a:p>
                      <a:pPr algn="ctr">
                        <a:lnSpc>
                          <a:spcPct val="107000"/>
                        </a:lnSpc>
                        <a:spcAft>
                          <a:spcPts val="800"/>
                        </a:spcAft>
                      </a:pPr>
                      <a:r>
                        <a:rPr lang="en-GB" sz="1200" dirty="0">
                          <a:effectLst/>
                        </a:rPr>
                        <a:t>Jan-Mar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a:effectLst/>
                        </a:rPr>
                        <a:t>Apr-Jun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Jul-Sep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a:effectLst/>
                        </a:rPr>
                        <a:t>Oct-Dec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a:effectLst/>
                        </a:rPr>
                        <a:t>Jan-Mar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a:effectLst/>
                        </a:rPr>
                        <a:t>Apr-Jun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Jul-Sep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Oct-Dec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Jan-Mar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Apr-Jun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8470">
                <a:tc>
                  <a:txBody>
                    <a:bodyPr/>
                    <a:lstStyle/>
                    <a:p>
                      <a:pPr algn="l">
                        <a:lnSpc>
                          <a:spcPts val="1200"/>
                        </a:lnSpc>
                        <a:spcAft>
                          <a:spcPts val="0"/>
                        </a:spcAft>
                      </a:pPr>
                      <a:r>
                        <a:rPr lang="en-GB" sz="1400" b="0" dirty="0">
                          <a:effectLst/>
                        </a:rPr>
                        <a:t>Organisational survey report</a:t>
                      </a:r>
                      <a:endParaRPr lang="en-GB" sz="1400" b="0" dirty="0">
                        <a:effectLst/>
                        <a:latin typeface="+mn-lt"/>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D2DEEF"/>
                    </a:solidFill>
                  </a:tcP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D2DEEF"/>
                    </a:solidFill>
                  </a:tcPr>
                </a:tc>
                <a:tc>
                  <a:txBody>
                    <a:bodyPr/>
                    <a:lstStyle/>
                    <a:p>
                      <a:pPr algn="ctr">
                        <a:lnSpc>
                          <a:spcPts val="1200"/>
                        </a:lnSpc>
                        <a:spcAft>
                          <a:spcPts val="0"/>
                        </a:spcAft>
                      </a:pPr>
                      <a:r>
                        <a:rPr lang="en-GB" sz="1200" dirty="0" smtClean="0">
                          <a:solidFill>
                            <a:schemeClr val="bg1"/>
                          </a:solidFill>
                          <a:effectLst/>
                        </a:rPr>
                        <a:t>Aug</a:t>
                      </a: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0070C0"/>
                    </a:solidFill>
                  </a:tcP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a:solidFill>
                            <a:schemeClr val="bg1"/>
                          </a:solidFill>
                          <a:effectLst/>
                        </a:rPr>
                        <a:t> </a:t>
                      </a:r>
                      <a:endParaRPr lang="en-GB" sz="120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a:solidFill>
                            <a:schemeClr val="bg1"/>
                          </a:solidFill>
                          <a:effectLst/>
                        </a:rPr>
                        <a:t> </a:t>
                      </a:r>
                      <a:endParaRPr lang="en-GB" sz="120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r>
                        <a:rPr lang="en-GB" sz="1200" dirty="0" smtClean="0">
                          <a:solidFill>
                            <a:schemeClr val="bg1"/>
                          </a:solidFill>
                          <a:effectLst/>
                        </a:rPr>
                        <a:t>Jun</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0070C0"/>
                    </a:solidFill>
                  </a:tcPr>
                </a:tc>
                <a:extLst>
                  <a:ext uri="{0D108BD9-81ED-4DB2-BD59-A6C34878D82A}">
                    <a16:rowId xmlns:a16="http://schemas.microsoft.com/office/drawing/2014/main" xmlns="" val="10001"/>
                  </a:ext>
                </a:extLst>
              </a:tr>
              <a:tr h="599848">
                <a:tc>
                  <a:txBody>
                    <a:bodyPr/>
                    <a:lstStyle/>
                    <a:p>
                      <a:pPr algn="l">
                        <a:lnSpc>
                          <a:spcPts val="1200"/>
                        </a:lnSpc>
                        <a:spcAft>
                          <a:spcPts val="0"/>
                        </a:spcAft>
                      </a:pPr>
                      <a:r>
                        <a:rPr lang="en-GB" sz="1400" b="0" dirty="0" smtClean="0">
                          <a:effectLst/>
                        </a:rPr>
                        <a:t>Continuous clinical </a:t>
                      </a:r>
                      <a:r>
                        <a:rPr lang="en-GB" sz="1400" b="0" dirty="0">
                          <a:effectLst/>
                        </a:rPr>
                        <a:t>audit reports</a:t>
                      </a:r>
                      <a:endParaRPr lang="en-GB" sz="1400" b="0" dirty="0">
                        <a:effectLst/>
                        <a:latin typeface="+mn-lt"/>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050" dirty="0">
                          <a:solidFill>
                            <a:schemeClr val="bg1"/>
                          </a:solidFill>
                          <a:effectLst/>
                        </a:rPr>
                        <a:t> </a:t>
                      </a:r>
                      <a:endParaRPr lang="en-GB" sz="105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050" dirty="0" smtClean="0">
                          <a:solidFill>
                            <a:schemeClr val="bg1"/>
                          </a:solidFill>
                          <a:effectLst/>
                        </a:rPr>
                        <a:t>15/16 </a:t>
                      </a:r>
                      <a:r>
                        <a:rPr lang="en-GB" sz="1050" dirty="0">
                          <a:solidFill>
                            <a:schemeClr val="bg1"/>
                          </a:solidFill>
                          <a:effectLst/>
                        </a:rPr>
                        <a:t>births</a:t>
                      </a:r>
                      <a:endParaRPr lang="en-GB" sz="105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0070C0"/>
                    </a:solidFill>
                  </a:tcPr>
                </a:tc>
                <a:tc>
                  <a:txBody>
                    <a:bodyPr/>
                    <a:lstStyle/>
                    <a:p>
                      <a:pPr algn="ctr">
                        <a:lnSpc>
                          <a:spcPts val="1200"/>
                        </a:lnSpc>
                        <a:spcAft>
                          <a:spcPts val="0"/>
                        </a:spcAft>
                      </a:pPr>
                      <a:r>
                        <a:rPr lang="en-GB" sz="1050" dirty="0">
                          <a:solidFill>
                            <a:schemeClr val="bg1"/>
                          </a:solidFill>
                          <a:effectLst/>
                        </a:rPr>
                        <a:t> </a:t>
                      </a:r>
                      <a:endParaRPr lang="en-GB" sz="105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endParaRPr lang="en-GB" sz="105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D2DEEF"/>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050" dirty="0">
                          <a:solidFill>
                            <a:schemeClr val="bg1"/>
                          </a:solidFill>
                          <a:effectLst/>
                        </a:rPr>
                        <a:t> </a:t>
                      </a:r>
                      <a:r>
                        <a:rPr lang="en-GB" sz="1050" dirty="0" smtClean="0">
                          <a:solidFill>
                            <a:schemeClr val="bg1"/>
                          </a:solidFill>
                          <a:effectLst/>
                        </a:rPr>
                        <a:t>16/17 births</a:t>
                      </a:r>
                      <a:endParaRPr lang="en-GB" sz="1050" dirty="0" smtClean="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0070C0"/>
                    </a:solidFill>
                  </a:tcPr>
                </a:tc>
                <a:tc>
                  <a:txBody>
                    <a:bodyPr/>
                    <a:lstStyle/>
                    <a:p>
                      <a:pPr algn="ctr">
                        <a:lnSpc>
                          <a:spcPts val="1200"/>
                        </a:lnSpc>
                        <a:spcAft>
                          <a:spcPts val="0"/>
                        </a:spcAft>
                      </a:pPr>
                      <a:r>
                        <a:rPr lang="en-GB" sz="1050" dirty="0">
                          <a:solidFill>
                            <a:schemeClr val="bg1"/>
                          </a:solidFill>
                          <a:effectLst/>
                        </a:rPr>
                        <a:t> </a:t>
                      </a:r>
                      <a:endParaRPr lang="en-GB" sz="105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050" dirty="0">
                          <a:solidFill>
                            <a:schemeClr val="bg1"/>
                          </a:solidFill>
                          <a:effectLst/>
                        </a:rPr>
                        <a:t> </a:t>
                      </a:r>
                      <a:endParaRPr lang="en-GB" sz="105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050" dirty="0" smtClean="0">
                          <a:solidFill>
                            <a:schemeClr val="bg1"/>
                          </a:solidFill>
                          <a:effectLst/>
                        </a:rPr>
                        <a:t>17/18 </a:t>
                      </a:r>
                      <a:r>
                        <a:rPr lang="en-GB" sz="1050" dirty="0">
                          <a:solidFill>
                            <a:schemeClr val="bg1"/>
                          </a:solidFill>
                          <a:effectLst/>
                        </a:rPr>
                        <a:t>births</a:t>
                      </a:r>
                      <a:endParaRPr lang="en-GB" sz="105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0070C0"/>
                    </a:solidFill>
                  </a:tcPr>
                </a:tc>
                <a:extLst>
                  <a:ext uri="{0D108BD9-81ED-4DB2-BD59-A6C34878D82A}">
                    <a16:rowId xmlns:a16="http://schemas.microsoft.com/office/drawing/2014/main" xmlns="" val="10003"/>
                  </a:ext>
                </a:extLst>
              </a:tr>
              <a:tr h="528470">
                <a:tc>
                  <a:txBody>
                    <a:bodyPr/>
                    <a:lstStyle/>
                    <a:p>
                      <a:pPr algn="l">
                        <a:lnSpc>
                          <a:spcPts val="1200"/>
                        </a:lnSpc>
                        <a:spcAft>
                          <a:spcPts val="0"/>
                        </a:spcAft>
                      </a:pPr>
                      <a:r>
                        <a:rPr lang="en-GB" sz="1400" b="0" dirty="0">
                          <a:effectLst/>
                        </a:rPr>
                        <a:t>“Sprint” audit reports</a:t>
                      </a:r>
                      <a:endParaRPr lang="en-GB" sz="1400" b="0" dirty="0">
                        <a:effectLst/>
                        <a:latin typeface="+mn-lt"/>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D2DEEF"/>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GB" sz="1200" dirty="0" smtClean="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D2DEEF"/>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GB" sz="1200" dirty="0">
                          <a:solidFill>
                            <a:schemeClr val="bg1"/>
                          </a:solidFill>
                          <a:effectLst/>
                        </a:rPr>
                        <a:t> </a:t>
                      </a:r>
                      <a:r>
                        <a:rPr lang="en-GB" sz="1200" dirty="0" smtClean="0">
                          <a:solidFill>
                            <a:schemeClr val="bg1"/>
                          </a:solidFill>
                          <a:effectLst/>
                        </a:rPr>
                        <a:t>x2</a:t>
                      </a:r>
                      <a:endParaRPr lang="en-GB" sz="1200" dirty="0" smtClean="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0070C0"/>
                    </a:solidFill>
                  </a:tcP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algn="ctr">
                        <a:lnSpc>
                          <a:spcPts val="1200"/>
                        </a:lnSpc>
                        <a:spcAft>
                          <a:spcPts val="0"/>
                        </a:spcAft>
                      </a:pPr>
                      <a:r>
                        <a:rPr lang="en-GB" sz="1200" dirty="0">
                          <a:solidFill>
                            <a:schemeClr val="bg1"/>
                          </a:solidFill>
                          <a:effectLst/>
                        </a:rPr>
                        <a:t> </a:t>
                      </a:r>
                      <a:endParaRPr lang="en-GB" sz="1200" dirty="0">
                        <a:solidFill>
                          <a:schemeClr val="bg1"/>
                        </a:solidFill>
                        <a:effectLst/>
                        <a:latin typeface="Arial" panose="020B0604020202020204" pitchFamily="34" charset="0"/>
                        <a:ea typeface="Times New Roman" panose="02020603050405020304" pitchFamily="18" charset="0"/>
                      </a:endParaRPr>
                    </a:p>
                  </a:txBody>
                  <a:tcPr marL="41381" marR="41381"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solidFill>
                            <a:schemeClr val="bg1"/>
                          </a:solidFill>
                          <a:effectLst/>
                        </a:rPr>
                        <a:t>x2</a:t>
                      </a:r>
                      <a:endParaRPr lang="en-GB" sz="1200" dirty="0" smtClean="0">
                        <a:solidFill>
                          <a:schemeClr val="bg1"/>
                        </a:solidFill>
                        <a:effectLst/>
                        <a:latin typeface="Arial" panose="020B0604020202020204" pitchFamily="34" charset="0"/>
                        <a:ea typeface="Times New Roman" panose="02020603050405020304" pitchFamily="18" charset="0"/>
                      </a:endParaRPr>
                    </a:p>
                  </a:txBody>
                  <a:tcPr marL="41381" marR="41381" marT="0" marB="0" anchor="ctr">
                    <a:solidFill>
                      <a:srgbClr val="0070C0"/>
                    </a:solidFill>
                  </a:tcPr>
                </a:tc>
                <a:extLst>
                  <a:ext uri="{0D108BD9-81ED-4DB2-BD59-A6C34878D82A}">
                    <a16:rowId xmlns:a16="http://schemas.microsoft.com/office/drawing/2014/main" xmlns="" val="10004"/>
                  </a:ext>
                </a:extLst>
              </a:tr>
            </a:tbl>
          </a:graphicData>
        </a:graphic>
      </p:graphicFrame>
      <p:cxnSp>
        <p:nvCxnSpPr>
          <p:cNvPr id="7" name="Straight Arrow Connector 6"/>
          <p:cNvCxnSpPr>
            <a:stCxn id="5" idx="0"/>
          </p:cNvCxnSpPr>
          <p:nvPr/>
        </p:nvCxnSpPr>
        <p:spPr>
          <a:xfrm flipV="1">
            <a:off x="2459392" y="4373880"/>
            <a:ext cx="4307168" cy="981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0"/>
          </p:cNvCxnSpPr>
          <p:nvPr/>
        </p:nvCxnSpPr>
        <p:spPr>
          <a:xfrm flipV="1">
            <a:off x="6610350" y="4373880"/>
            <a:ext cx="1710690" cy="981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4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815472"/>
          </a:xfrm>
        </p:spPr>
        <p:txBody>
          <a:bodyPr/>
          <a:lstStyle/>
          <a:p>
            <a:r>
              <a:rPr lang="en-GB" dirty="0" smtClean="0"/>
              <a:t>Breast </a:t>
            </a:r>
            <a:r>
              <a:rPr lang="en-GB" dirty="0"/>
              <a:t>milk at first feed, and at </a:t>
            </a:r>
            <a:r>
              <a:rPr lang="en-GB" dirty="0" smtClean="0"/>
              <a:t>discharge</a:t>
            </a:r>
            <a:endParaRPr lang="en-GB" dirty="0"/>
          </a:p>
        </p:txBody>
      </p:sp>
      <p:sp>
        <p:nvSpPr>
          <p:cNvPr id="6" name="Content Placeholder 2"/>
          <p:cNvSpPr>
            <a:spLocks noGrp="1"/>
          </p:cNvSpPr>
          <p:nvPr>
            <p:ph idx="1"/>
          </p:nvPr>
        </p:nvSpPr>
        <p:spPr>
          <a:xfrm>
            <a:off x="0" y="2187130"/>
            <a:ext cx="2864224" cy="3810257"/>
          </a:xfrm>
        </p:spPr>
        <p:txBody>
          <a:bodyPr>
            <a:normAutofit fontScale="92500"/>
          </a:bodyPr>
          <a:lstStyle/>
          <a:p>
            <a:pPr marL="0" indent="0">
              <a:buNone/>
            </a:pPr>
            <a:r>
              <a:rPr lang="en-GB" b="1" dirty="0" smtClean="0"/>
              <a:t>Of </a:t>
            </a:r>
            <a:r>
              <a:rPr lang="en-GB" b="1" dirty="0" err="1"/>
              <a:t>liveborn</a:t>
            </a:r>
            <a:r>
              <a:rPr lang="en-GB" b="1" dirty="0"/>
              <a:t> babies </a:t>
            </a:r>
            <a:r>
              <a:rPr lang="en-GB" dirty="0"/>
              <a:t>born between 34+0 and 42+6 weeks of </a:t>
            </a:r>
            <a:r>
              <a:rPr lang="en-GB" dirty="0" smtClean="0"/>
              <a:t>gestation</a:t>
            </a:r>
          </a:p>
          <a:p>
            <a:pPr marL="0" indent="0">
              <a:buNone/>
            </a:pPr>
            <a:r>
              <a:rPr lang="en-GB" dirty="0" smtClean="0"/>
              <a:t>The </a:t>
            </a:r>
            <a:r>
              <a:rPr lang="en-GB" dirty="0"/>
              <a:t>proportion who </a:t>
            </a:r>
            <a:r>
              <a:rPr lang="en-GB" b="1" dirty="0"/>
              <a:t>received any breast milk </a:t>
            </a:r>
            <a:r>
              <a:rPr lang="en-GB" dirty="0"/>
              <a:t>for their first </a:t>
            </a:r>
            <a:r>
              <a:rPr lang="en-GB" dirty="0" smtClean="0"/>
              <a:t>feed (pictured), </a:t>
            </a:r>
            <a:br>
              <a:rPr lang="en-GB" dirty="0" smtClean="0"/>
            </a:br>
            <a:r>
              <a:rPr lang="en-GB" dirty="0" smtClean="0"/>
              <a:t>and </a:t>
            </a:r>
            <a:r>
              <a:rPr lang="en-GB" dirty="0"/>
              <a:t>at discharge from the maternity unit. </a:t>
            </a:r>
          </a:p>
          <a:p>
            <a:pPr marL="0" indent="0">
              <a:buNone/>
            </a:pPr>
            <a:endParaRPr lang="en-GB" dirty="0"/>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874" y="2187130"/>
            <a:ext cx="5574214" cy="4053974"/>
          </a:xfrm>
          <a:prstGeom prst="rect">
            <a:avLst/>
          </a:prstGeom>
        </p:spPr>
      </p:pic>
    </p:spTree>
    <p:extLst>
      <p:ext uri="{BB962C8B-B14F-4D97-AF65-F5344CB8AC3E}">
        <p14:creationId xmlns:p14="http://schemas.microsoft.com/office/powerpoint/2010/main" val="29091158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Unplanned </a:t>
            </a:r>
            <a:r>
              <a:rPr lang="en-GB" dirty="0"/>
              <a:t>maternal readmission</a:t>
            </a:r>
          </a:p>
        </p:txBody>
      </p:sp>
      <p:sp>
        <p:nvSpPr>
          <p:cNvPr id="6" name="Content Placeholder 2"/>
          <p:cNvSpPr>
            <a:spLocks noGrp="1"/>
          </p:cNvSpPr>
          <p:nvPr>
            <p:ph idx="1"/>
          </p:nvPr>
        </p:nvSpPr>
        <p:spPr>
          <a:xfrm>
            <a:off x="0" y="2187131"/>
            <a:ext cx="9144000" cy="3592788"/>
          </a:xfrm>
        </p:spPr>
        <p:txBody>
          <a:bodyPr>
            <a:normAutofit/>
          </a:bodyPr>
          <a:lstStyle/>
          <a:p>
            <a:pPr marL="0" indent="0">
              <a:buNone/>
            </a:pPr>
            <a:r>
              <a:rPr lang="en-GB" b="1" dirty="0"/>
              <a:t>What is measured: </a:t>
            </a:r>
            <a:r>
              <a:rPr lang="en-GB" dirty="0"/>
              <a:t>Of women giving birth, those who have an unplanned, overnight readmission to hospital overnight within 42 days of giving birth, excluding those accompanying an unwell baby. </a:t>
            </a:r>
          </a:p>
          <a:p>
            <a:pPr marL="0" indent="0">
              <a:buNone/>
            </a:pPr>
            <a:endParaRPr lang="en-GB" dirty="0"/>
          </a:p>
          <a:p>
            <a:pPr marL="0" indent="0">
              <a:buNone/>
            </a:pPr>
            <a:endParaRPr lang="en-GB" dirty="0"/>
          </a:p>
        </p:txBody>
      </p:sp>
      <p:pic>
        <p:nvPicPr>
          <p:cNvPr id="3" name="Picture 2"/>
          <p:cNvPicPr>
            <a:picLocks noChangeAspect="1"/>
          </p:cNvPicPr>
          <p:nvPr/>
        </p:nvPicPr>
        <p:blipFill>
          <a:blip r:embed="rId2"/>
          <a:stretch>
            <a:fillRect/>
          </a:stretch>
        </p:blipFill>
        <p:spPr>
          <a:xfrm>
            <a:off x="304800" y="3889607"/>
            <a:ext cx="8369643" cy="2223997"/>
          </a:xfrm>
          <a:prstGeom prst="rect">
            <a:avLst/>
          </a:prstGeom>
        </p:spPr>
      </p:pic>
    </p:spTree>
    <p:extLst>
      <p:ext uri="{BB962C8B-B14F-4D97-AF65-F5344CB8AC3E}">
        <p14:creationId xmlns:p14="http://schemas.microsoft.com/office/powerpoint/2010/main" val="29505961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Unplanned </a:t>
            </a:r>
            <a:r>
              <a:rPr lang="en-GB" dirty="0"/>
              <a:t>maternal readmission</a:t>
            </a:r>
          </a:p>
        </p:txBody>
      </p:sp>
      <p:sp>
        <p:nvSpPr>
          <p:cNvPr id="6" name="Content Placeholder 2"/>
          <p:cNvSpPr>
            <a:spLocks noGrp="1"/>
          </p:cNvSpPr>
          <p:nvPr>
            <p:ph idx="1"/>
          </p:nvPr>
        </p:nvSpPr>
        <p:spPr>
          <a:xfrm>
            <a:off x="0" y="2187131"/>
            <a:ext cx="2985247" cy="3592788"/>
          </a:xfrm>
        </p:spPr>
        <p:txBody>
          <a:bodyPr>
            <a:normAutofit lnSpcReduction="10000"/>
          </a:bodyPr>
          <a:lstStyle/>
          <a:p>
            <a:pPr marL="0" indent="0">
              <a:buNone/>
            </a:pPr>
            <a:r>
              <a:rPr lang="en-GB" b="1" dirty="0" smtClean="0"/>
              <a:t>Of </a:t>
            </a:r>
            <a:r>
              <a:rPr lang="en-GB" b="1" dirty="0"/>
              <a:t>women </a:t>
            </a:r>
            <a:r>
              <a:rPr lang="en-GB" dirty="0"/>
              <a:t>giving </a:t>
            </a:r>
            <a:r>
              <a:rPr lang="en-GB" dirty="0" smtClean="0"/>
              <a:t>birth </a:t>
            </a:r>
          </a:p>
          <a:p>
            <a:pPr marL="0" indent="0">
              <a:buNone/>
            </a:pPr>
            <a:r>
              <a:rPr lang="en-GB" dirty="0" smtClean="0"/>
              <a:t>The proportion who </a:t>
            </a:r>
            <a:r>
              <a:rPr lang="en-GB" dirty="0"/>
              <a:t>have an </a:t>
            </a:r>
            <a:r>
              <a:rPr lang="en-GB" b="1" dirty="0"/>
              <a:t>unplanned, overnight readmission </a:t>
            </a:r>
            <a:r>
              <a:rPr lang="en-GB" dirty="0"/>
              <a:t>to </a:t>
            </a:r>
            <a:r>
              <a:rPr lang="en-GB" dirty="0" smtClean="0"/>
              <a:t>hospital within </a:t>
            </a:r>
            <a:r>
              <a:rPr lang="en-GB" dirty="0"/>
              <a:t>42 days of giving birth, excluding those accompanying an unwell baby. </a:t>
            </a:r>
          </a:p>
          <a:p>
            <a:pPr marL="0" indent="0">
              <a:buNone/>
            </a:pPr>
            <a:endParaRPr lang="en-GB" dirty="0"/>
          </a:p>
          <a:p>
            <a:pPr marL="0" indent="0">
              <a:buNone/>
            </a:pP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348" y="2187131"/>
            <a:ext cx="5448300" cy="3962400"/>
          </a:xfrm>
          <a:prstGeom prst="rect">
            <a:avLst/>
          </a:prstGeom>
        </p:spPr>
      </p:pic>
    </p:spTree>
    <p:extLst>
      <p:ext uri="{BB962C8B-B14F-4D97-AF65-F5344CB8AC3E}">
        <p14:creationId xmlns:p14="http://schemas.microsoft.com/office/powerpoint/2010/main" val="1628681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6091"/>
            <a:ext cx="7886700" cy="951612"/>
          </a:xfrm>
        </p:spPr>
        <p:txBody>
          <a:bodyPr/>
          <a:lstStyle/>
          <a:p>
            <a:r>
              <a:rPr lang="en-GB" dirty="0" smtClean="0"/>
              <a:t>Summary	</a:t>
            </a:r>
            <a:endParaRPr lang="en-GB" dirty="0"/>
          </a:p>
        </p:txBody>
      </p:sp>
      <p:sp>
        <p:nvSpPr>
          <p:cNvPr id="3" name="Content Placeholder 2"/>
          <p:cNvSpPr>
            <a:spLocks noGrp="1"/>
          </p:cNvSpPr>
          <p:nvPr>
            <p:ph idx="1"/>
          </p:nvPr>
        </p:nvSpPr>
        <p:spPr>
          <a:xfrm>
            <a:off x="628650" y="2325757"/>
            <a:ext cx="7886700" cy="3851206"/>
          </a:xfrm>
        </p:spPr>
        <p:txBody>
          <a:bodyPr/>
          <a:lstStyle/>
          <a:p>
            <a:r>
              <a:rPr lang="en-GB" dirty="0" smtClean="0"/>
              <a:t>Risk adjusted results on key measures in maternity and neonatal care </a:t>
            </a:r>
          </a:p>
          <a:p>
            <a:r>
              <a:rPr lang="en-GB" dirty="0" smtClean="0"/>
              <a:t>Full results available on our website </a:t>
            </a:r>
            <a:r>
              <a:rPr lang="en-GB" dirty="0" smtClean="0">
                <a:hlinkClick r:id="rId2"/>
              </a:rPr>
              <a:t>www.maternityaudit.org.uk</a:t>
            </a:r>
            <a:endParaRPr lang="en-GB" dirty="0" smtClean="0"/>
          </a:p>
          <a:p>
            <a:r>
              <a:rPr lang="en-GB" dirty="0" smtClean="0"/>
              <a:t>2016-17 results in Autumn 2018</a:t>
            </a:r>
          </a:p>
          <a:p>
            <a:pPr marL="0" indent="0">
              <a:buNone/>
            </a:pPr>
            <a:endParaRPr lang="en-GB"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191" y="4328491"/>
            <a:ext cx="2591584" cy="25926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837" y="4452730"/>
            <a:ext cx="2467398" cy="246844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2652" y="3876349"/>
            <a:ext cx="3218827" cy="3220189"/>
          </a:xfrm>
          <a:prstGeom prst="rect">
            <a:avLst/>
          </a:prstGeom>
        </p:spPr>
      </p:pic>
    </p:spTree>
    <p:extLst>
      <p:ext uri="{BB962C8B-B14F-4D97-AF65-F5344CB8AC3E}">
        <p14:creationId xmlns:p14="http://schemas.microsoft.com/office/powerpoint/2010/main" val="2449916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2813" y="1774778"/>
            <a:ext cx="7909688" cy="905935"/>
          </a:xfrm>
        </p:spPr>
        <p:txBody>
          <a:bodyPr>
            <a:normAutofit/>
          </a:bodyPr>
          <a:lstStyle/>
          <a:p>
            <a:pPr algn="ctr">
              <a:lnSpc>
                <a:spcPct val="50000"/>
              </a:lnSpc>
            </a:pPr>
            <a:r>
              <a:rPr lang="en-GB" sz="3600" dirty="0" smtClean="0"/>
              <a:t>National Maternity and Perinatal Audit</a:t>
            </a:r>
            <a:endParaRPr lang="en-GB" sz="2800" b="0" dirty="0"/>
          </a:p>
        </p:txBody>
      </p:sp>
      <p:sp>
        <p:nvSpPr>
          <p:cNvPr id="5" name="Content Placeholder 2"/>
          <p:cNvSpPr txBox="1">
            <a:spLocks/>
          </p:cNvSpPr>
          <p:nvPr/>
        </p:nvSpPr>
        <p:spPr>
          <a:xfrm>
            <a:off x="479057" y="2680714"/>
            <a:ext cx="8077200" cy="2918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chemeClr val="accent2">
                    <a:lumMod val="75000"/>
                  </a:schemeClr>
                </a:solidFill>
              </a:rPr>
              <a:t>Organisational survey 2017</a:t>
            </a:r>
          </a:p>
          <a:p>
            <a:pPr marL="0" indent="0" algn="ctr">
              <a:buNone/>
            </a:pPr>
            <a:endParaRPr lang="en-GB" dirty="0">
              <a:solidFill>
                <a:schemeClr val="accent2">
                  <a:lumMod val="75000"/>
                </a:schemeClr>
              </a:solidFill>
            </a:endParaRPr>
          </a:p>
          <a:p>
            <a:pPr marL="0" indent="0" algn="ctr">
              <a:buNone/>
            </a:pPr>
            <a:r>
              <a:rPr lang="en-GB" dirty="0">
                <a:solidFill>
                  <a:schemeClr val="accent1"/>
                </a:solidFill>
              </a:rPr>
              <a:t>A snapshot of NHS maternity and neonatal services</a:t>
            </a:r>
          </a:p>
          <a:p>
            <a:pPr marL="0" indent="0" algn="ctr">
              <a:buNone/>
            </a:pPr>
            <a:r>
              <a:rPr lang="en-GB" dirty="0">
                <a:solidFill>
                  <a:schemeClr val="accent1"/>
                </a:solidFill>
              </a:rPr>
              <a:t>in England, Scotland and Wales in January </a:t>
            </a:r>
            <a:r>
              <a:rPr lang="en-GB" dirty="0" smtClean="0">
                <a:solidFill>
                  <a:schemeClr val="accent1"/>
                </a:solidFill>
              </a:rPr>
              <a:t>2017</a:t>
            </a:r>
          </a:p>
          <a:p>
            <a:pPr marL="0" indent="0" algn="ctr">
              <a:buNone/>
            </a:pPr>
            <a:endParaRPr lang="en-GB" sz="1600" dirty="0">
              <a:solidFill>
                <a:schemeClr val="accent1"/>
              </a:solidFill>
            </a:endParaRPr>
          </a:p>
        </p:txBody>
      </p:sp>
    </p:spTree>
    <p:extLst>
      <p:ext uri="{BB962C8B-B14F-4D97-AF65-F5344CB8AC3E}">
        <p14:creationId xmlns:p14="http://schemas.microsoft.com/office/powerpoint/2010/main" val="1469549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0388"/>
            <a:ext cx="7886700" cy="629121"/>
          </a:xfrm>
        </p:spPr>
        <p:txBody>
          <a:bodyPr>
            <a:normAutofit/>
          </a:bodyPr>
          <a:lstStyle/>
          <a:p>
            <a:r>
              <a:rPr lang="en-GB" sz="2800" dirty="0" smtClean="0"/>
              <a:t>Organisational survey aims</a:t>
            </a:r>
            <a:endParaRPr lang="en-GB" sz="2800" dirty="0"/>
          </a:p>
        </p:txBody>
      </p:sp>
      <p:sp>
        <p:nvSpPr>
          <p:cNvPr id="5" name="Content Placeholder 2"/>
          <p:cNvSpPr txBox="1">
            <a:spLocks/>
          </p:cNvSpPr>
          <p:nvPr/>
        </p:nvSpPr>
        <p:spPr>
          <a:xfrm>
            <a:off x="336810" y="4107305"/>
            <a:ext cx="8680242" cy="2136099"/>
          </a:xfrm>
          <a:prstGeom prst="rect">
            <a:avLst/>
          </a:prstGeom>
        </p:spPr>
        <p:txBody>
          <a:bodyPr vert="horz" lIns="91440" tIns="45720" rIns="91440" bIns="45720" rtlCol="0">
            <a:normAutofit/>
          </a:bodyPr>
          <a:lstStyle>
            <a:lvl1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sz="2400" kern="1200">
                <a:solidFill>
                  <a:schemeClr val="tx2"/>
                </a:solidFill>
                <a:latin typeface="+mn-lt"/>
                <a:ea typeface="+mn-ea"/>
                <a:cs typeface="+mn-cs"/>
              </a:defRPr>
            </a:lvl1pPr>
            <a:lvl2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2pPr>
            <a:lvl3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3pPr>
            <a:lvl4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4pPr>
            <a:lvl5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5"/>
          <p:cNvSpPr>
            <a:spLocks noGrp="1"/>
          </p:cNvSpPr>
          <p:nvPr>
            <p:ph idx="1"/>
          </p:nvPr>
        </p:nvSpPr>
        <p:spPr>
          <a:xfrm>
            <a:off x="628649" y="2252870"/>
            <a:ext cx="8515351" cy="3697355"/>
          </a:xfrm>
        </p:spPr>
        <p:txBody>
          <a:bodyPr>
            <a:normAutofit/>
          </a:bodyPr>
          <a:lstStyle/>
          <a:p>
            <a:pPr>
              <a:lnSpc>
                <a:spcPct val="150000"/>
              </a:lnSpc>
            </a:pPr>
            <a:r>
              <a:rPr lang="en-GB" dirty="0" smtClean="0"/>
              <a:t>Provide </a:t>
            </a:r>
            <a:r>
              <a:rPr lang="en-GB" dirty="0"/>
              <a:t>context to </a:t>
            </a:r>
            <a:r>
              <a:rPr lang="en-GB" dirty="0" smtClean="0"/>
              <a:t>NMPA clinical audit </a:t>
            </a:r>
            <a:r>
              <a:rPr lang="en-GB" dirty="0"/>
              <a:t>and sprint audits</a:t>
            </a:r>
          </a:p>
          <a:p>
            <a:pPr>
              <a:lnSpc>
                <a:spcPct val="150000"/>
              </a:lnSpc>
            </a:pPr>
            <a:r>
              <a:rPr lang="en-GB" dirty="0" smtClean="0"/>
              <a:t>Identify </a:t>
            </a:r>
            <a:r>
              <a:rPr lang="en-GB" dirty="0"/>
              <a:t>organisational factors which may contribute to variation </a:t>
            </a:r>
            <a:endParaRPr lang="en-GB" dirty="0" smtClean="0"/>
          </a:p>
          <a:p>
            <a:pPr>
              <a:lnSpc>
                <a:spcPct val="150000"/>
              </a:lnSpc>
            </a:pPr>
            <a:r>
              <a:rPr lang="en-GB" dirty="0" smtClean="0"/>
              <a:t>Where </a:t>
            </a:r>
            <a:r>
              <a:rPr lang="en-GB" dirty="0"/>
              <a:t>available, compare to standards/recommendations</a:t>
            </a:r>
          </a:p>
        </p:txBody>
      </p:sp>
      <p:sp>
        <p:nvSpPr>
          <p:cNvPr id="7" name="Footer Placeholder 2"/>
          <p:cNvSpPr>
            <a:spLocks noGrp="1"/>
          </p:cNvSpPr>
          <p:nvPr>
            <p:ph type="ftr" sz="quarter" idx="11"/>
          </p:nvPr>
        </p:nvSpPr>
        <p:spPr>
          <a:xfrm>
            <a:off x="6217920" y="212943"/>
            <a:ext cx="2593702" cy="803058"/>
          </a:xfrm>
        </p:spPr>
        <p:txBody>
          <a:body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1514632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3574978"/>
            <a:ext cx="7886700" cy="53232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endParaRPr lang="en-GB" sz="2800" dirty="0"/>
          </a:p>
        </p:txBody>
      </p:sp>
      <p:sp>
        <p:nvSpPr>
          <p:cNvPr id="5" name="Content Placeholder 2"/>
          <p:cNvSpPr txBox="1">
            <a:spLocks/>
          </p:cNvSpPr>
          <p:nvPr/>
        </p:nvSpPr>
        <p:spPr>
          <a:xfrm>
            <a:off x="336810" y="4107305"/>
            <a:ext cx="8680242" cy="2136099"/>
          </a:xfrm>
          <a:prstGeom prst="rect">
            <a:avLst/>
          </a:prstGeom>
        </p:spPr>
        <p:txBody>
          <a:bodyPr vert="horz" lIns="91440" tIns="45720" rIns="91440" bIns="45720" rtlCol="0">
            <a:normAutofit/>
          </a:bodyPr>
          <a:lstStyle>
            <a:lvl1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sz="2400" kern="1200">
                <a:solidFill>
                  <a:schemeClr val="tx2"/>
                </a:solidFill>
                <a:latin typeface="+mn-lt"/>
                <a:ea typeface="+mn-ea"/>
                <a:cs typeface="+mn-cs"/>
              </a:defRPr>
            </a:lvl1pPr>
            <a:lvl2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2pPr>
            <a:lvl3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3pPr>
            <a:lvl4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4pPr>
            <a:lvl5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5"/>
          <p:cNvSpPr txBox="1">
            <a:spLocks/>
          </p:cNvSpPr>
          <p:nvPr/>
        </p:nvSpPr>
        <p:spPr>
          <a:xfrm>
            <a:off x="628650" y="2547661"/>
            <a:ext cx="8515350" cy="3641097"/>
          </a:xfrm>
          <a:prstGeom prst="rect">
            <a:avLst/>
          </a:prstGeom>
        </p:spPr>
        <p:txBody>
          <a:bodyPr vert="horz" lIns="91440" tIns="45720" rIns="91440" bIns="45720" rtlCol="0">
            <a:normAutofit/>
          </a:bodyPr>
          <a:lstStyle>
            <a:lvl1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sz="2400" kern="1200">
                <a:solidFill>
                  <a:schemeClr val="tx2"/>
                </a:solidFill>
                <a:latin typeface="+mn-lt"/>
                <a:ea typeface="+mn-ea"/>
                <a:cs typeface="+mn-cs"/>
              </a:defRPr>
            </a:lvl1pPr>
            <a:lvl2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2pPr>
            <a:lvl3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3pPr>
            <a:lvl4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4pPr>
            <a:lvl5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smtClean="0"/>
              <a:t>Stakeholder input and reference to recommendations</a:t>
            </a:r>
          </a:p>
          <a:p>
            <a:pPr>
              <a:lnSpc>
                <a:spcPct val="150000"/>
              </a:lnSpc>
            </a:pPr>
            <a:r>
              <a:rPr lang="en-GB" dirty="0" smtClean="0"/>
              <a:t>Online </a:t>
            </a:r>
            <a:r>
              <a:rPr lang="en-GB" dirty="0"/>
              <a:t>survey </a:t>
            </a:r>
            <a:endParaRPr lang="en-GB" dirty="0" smtClean="0"/>
          </a:p>
          <a:p>
            <a:pPr>
              <a:lnSpc>
                <a:spcPct val="150000"/>
              </a:lnSpc>
            </a:pPr>
            <a:r>
              <a:rPr lang="en-GB" dirty="0" smtClean="0"/>
              <a:t>Piloted with 9 diverse trusts and boards</a:t>
            </a:r>
          </a:p>
          <a:p>
            <a:pPr>
              <a:lnSpc>
                <a:spcPct val="150000"/>
              </a:lnSpc>
            </a:pPr>
            <a:r>
              <a:rPr lang="en-GB" dirty="0" smtClean="0"/>
              <a:t>Sections completed </a:t>
            </a:r>
            <a:r>
              <a:rPr lang="en-GB" dirty="0"/>
              <a:t>by those deemed locally to be best </a:t>
            </a:r>
            <a:r>
              <a:rPr lang="en-GB" dirty="0" smtClean="0"/>
              <a:t>placed</a:t>
            </a:r>
          </a:p>
        </p:txBody>
      </p:sp>
      <p:sp>
        <p:nvSpPr>
          <p:cNvPr id="3" name="Title 2"/>
          <p:cNvSpPr>
            <a:spLocks noGrp="1"/>
          </p:cNvSpPr>
          <p:nvPr>
            <p:ph type="title"/>
          </p:nvPr>
        </p:nvSpPr>
        <p:spPr>
          <a:xfrm>
            <a:off x="628650" y="1749280"/>
            <a:ext cx="7886700" cy="798381"/>
          </a:xfrm>
        </p:spPr>
        <p:txBody>
          <a:bodyPr>
            <a:normAutofit fontScale="90000"/>
          </a:bodyPr>
          <a:lstStyle/>
          <a:p>
            <a:r>
              <a:rPr lang="en-GB" sz="3200" dirty="0" smtClean="0">
                <a:solidFill>
                  <a:srgbClr val="00689D"/>
                </a:solidFill>
              </a:rPr>
              <a:t>Methods</a:t>
            </a:r>
            <a:r>
              <a:rPr lang="en-GB" sz="3200" dirty="0"/>
              <a:t/>
            </a:r>
            <a:br>
              <a:rPr lang="en-GB" sz="3200" dirty="0"/>
            </a:br>
            <a:endParaRPr lang="en-GB" dirty="0"/>
          </a:p>
        </p:txBody>
      </p:sp>
      <p:sp>
        <p:nvSpPr>
          <p:cNvPr id="8"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smtClean="0">
                <a:solidFill>
                  <a:schemeClr val="accent6"/>
                </a:solidFill>
              </a:rPr>
              <a:t>Organisational report 2017</a:t>
            </a:r>
          </a:p>
          <a:p>
            <a:r>
              <a:rPr lang="en-GB" sz="1600" smtClean="0">
                <a:solidFill>
                  <a:schemeClr val="accent6"/>
                </a:solidFill>
              </a:rPr>
              <a:t>#NMPA2017</a:t>
            </a:r>
            <a:endParaRPr lang="en-GB" sz="1600" dirty="0">
              <a:solidFill>
                <a:schemeClr val="accent6"/>
              </a:solidFill>
            </a:endParaRPr>
          </a:p>
        </p:txBody>
      </p:sp>
      <p:sp>
        <p:nvSpPr>
          <p:cNvPr id="9" name="Content Placeholder 5"/>
          <p:cNvSpPr txBox="1">
            <a:spLocks/>
          </p:cNvSpPr>
          <p:nvPr/>
        </p:nvSpPr>
        <p:spPr>
          <a:xfrm>
            <a:off x="3109406" y="5205090"/>
            <a:ext cx="3101079" cy="1201844"/>
          </a:xfrm>
          <a:prstGeom prst="rect">
            <a:avLst/>
          </a:prstGeom>
        </p:spPr>
        <p:txBody>
          <a:bodyPr vert="horz" lIns="91440" tIns="45720" rIns="91440" bIns="45720" rtlCol="0">
            <a:normAutofit/>
          </a:bodyPr>
          <a:lstStyle>
            <a:lvl1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sz="2400" kern="1200">
                <a:solidFill>
                  <a:schemeClr val="tx2"/>
                </a:solidFill>
                <a:latin typeface="+mn-lt"/>
                <a:ea typeface="+mn-ea"/>
                <a:cs typeface="+mn-cs"/>
              </a:defRPr>
            </a:lvl1pPr>
            <a:lvl2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2pPr>
            <a:lvl3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3pPr>
            <a:lvl4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4pPr>
            <a:lvl5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800" dirty="0" smtClean="0"/>
              <a:t>100%  - </a:t>
            </a:r>
            <a:r>
              <a:rPr lang="en-GB" sz="2800" dirty="0"/>
              <a:t> </a:t>
            </a:r>
            <a:r>
              <a:rPr lang="en-GB" sz="2800" dirty="0" smtClean="0"/>
              <a:t>thank you!</a:t>
            </a:r>
            <a:endParaRPr lang="en-GB" sz="2800" dirty="0"/>
          </a:p>
        </p:txBody>
      </p:sp>
      <p:sp>
        <p:nvSpPr>
          <p:cNvPr id="10" name="Title 2"/>
          <p:cNvSpPr txBox="1">
            <a:spLocks/>
          </p:cNvSpPr>
          <p:nvPr/>
        </p:nvSpPr>
        <p:spPr>
          <a:xfrm>
            <a:off x="628650" y="5390377"/>
            <a:ext cx="7722870" cy="798381"/>
          </a:xfrm>
          <a:prstGeom prst="rect">
            <a:avLst/>
          </a:prstGeom>
        </p:spPr>
        <p:txBody>
          <a:bodyPr vert="horz" lIns="91440" tIns="45720" rIns="91440" bIns="45720" rtlCol="0" anchor="b">
            <a:normAutofit fontScale="90000" lnSpcReduction="1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sz="3200" smtClean="0">
                <a:solidFill>
                  <a:srgbClr val="00689D"/>
                </a:solidFill>
              </a:rPr>
              <a:t>Response rate</a:t>
            </a:r>
            <a:r>
              <a:rPr lang="en-GB" sz="3200" smtClean="0"/>
              <a:t/>
            </a:r>
            <a:br>
              <a:rPr lang="en-GB" sz="3200" smtClean="0"/>
            </a:br>
            <a:endParaRPr lang="en-GB" dirty="0"/>
          </a:p>
        </p:txBody>
      </p:sp>
    </p:spTree>
    <p:extLst>
      <p:ext uri="{BB962C8B-B14F-4D97-AF65-F5344CB8AC3E}">
        <p14:creationId xmlns:p14="http://schemas.microsoft.com/office/powerpoint/2010/main" val="2394597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 y="604052"/>
            <a:ext cx="9144001" cy="6154616"/>
          </a:xfrm>
        </p:spPr>
      </p:pic>
      <p:sp>
        <p:nvSpPr>
          <p:cNvPr id="2" name="Title 1"/>
          <p:cNvSpPr>
            <a:spLocks noGrp="1"/>
          </p:cNvSpPr>
          <p:nvPr>
            <p:ph type="title"/>
          </p:nvPr>
        </p:nvSpPr>
        <p:spPr>
          <a:xfrm>
            <a:off x="0" y="345155"/>
            <a:ext cx="4905622" cy="517793"/>
          </a:xfrm>
          <a:solidFill>
            <a:schemeClr val="bg1"/>
          </a:solidFill>
        </p:spPr>
        <p:txBody>
          <a:bodyPr/>
          <a:lstStyle/>
          <a:p>
            <a:pPr algn="ctr"/>
            <a:r>
              <a:rPr lang="en-GB" dirty="0" smtClean="0"/>
              <a:t>Reporting levels</a:t>
            </a:r>
            <a:endParaRPr lang="en-GB" dirty="0"/>
          </a:p>
        </p:txBody>
      </p:sp>
      <p:sp>
        <p:nvSpPr>
          <p:cNvPr id="5" name="Footer Placeholder 2"/>
          <p:cNvSpPr>
            <a:spLocks noGrp="1"/>
          </p:cNvSpPr>
          <p:nvPr>
            <p:ph type="ftr" sz="quarter" idx="11"/>
          </p:nvPr>
        </p:nvSpPr>
        <p:spPr>
          <a:xfrm>
            <a:off x="6550298" y="0"/>
            <a:ext cx="2593702" cy="604052"/>
          </a:xfrm>
        </p:spPr>
        <p:txBody>
          <a:body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
        <p:nvSpPr>
          <p:cNvPr id="3" name="Rectangle 2"/>
          <p:cNvSpPr/>
          <p:nvPr/>
        </p:nvSpPr>
        <p:spPr>
          <a:xfrm>
            <a:off x="617034" y="862948"/>
            <a:ext cx="1308410" cy="281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8993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3778"/>
            <a:ext cx="7886700" cy="737531"/>
          </a:xfrm>
        </p:spPr>
        <p:txBody>
          <a:bodyPr/>
          <a:lstStyle/>
          <a:p>
            <a:r>
              <a:rPr lang="en-GB" dirty="0" smtClean="0"/>
              <a:t>Themes</a:t>
            </a:r>
            <a:endParaRPr lang="en-GB" dirty="0"/>
          </a:p>
        </p:txBody>
      </p:sp>
      <p:sp>
        <p:nvSpPr>
          <p:cNvPr id="3" name="Content Placeholder 2"/>
          <p:cNvSpPr>
            <a:spLocks noGrp="1"/>
          </p:cNvSpPr>
          <p:nvPr>
            <p:ph idx="1"/>
          </p:nvPr>
        </p:nvSpPr>
        <p:spPr>
          <a:xfrm>
            <a:off x="628650" y="2467797"/>
            <a:ext cx="7886700" cy="3982880"/>
          </a:xfrm>
        </p:spPr>
        <p:txBody>
          <a:bodyPr>
            <a:normAutofit fontScale="92500" lnSpcReduction="10000"/>
          </a:bodyPr>
          <a:lstStyle/>
          <a:p>
            <a:r>
              <a:rPr lang="en-GB" sz="2800" dirty="0" smtClean="0"/>
              <a:t>Settings</a:t>
            </a:r>
          </a:p>
          <a:p>
            <a:endParaRPr lang="en-GB" sz="2800" dirty="0" smtClean="0"/>
          </a:p>
          <a:p>
            <a:r>
              <a:rPr lang="en-GB" sz="2800" dirty="0" smtClean="0"/>
              <a:t>Services</a:t>
            </a:r>
          </a:p>
          <a:p>
            <a:endParaRPr lang="en-GB" sz="2800" dirty="0" smtClean="0"/>
          </a:p>
          <a:p>
            <a:r>
              <a:rPr lang="en-GB" sz="2800" dirty="0" smtClean="0"/>
              <a:t>Staffing</a:t>
            </a:r>
          </a:p>
          <a:p>
            <a:endParaRPr lang="en-GB" sz="2800" dirty="0"/>
          </a:p>
          <a:p>
            <a:pPr marL="0" indent="0">
              <a:buNone/>
            </a:pPr>
            <a:r>
              <a:rPr lang="en-GB" sz="2800" dirty="0" smtClean="0">
                <a:solidFill>
                  <a:srgbClr val="00B0F0"/>
                </a:solidFill>
              </a:rPr>
              <a:t>Snapshot of the organisation of care at start of 2017</a:t>
            </a:r>
          </a:p>
          <a:p>
            <a:pPr marL="0" indent="0">
              <a:buNone/>
            </a:pPr>
            <a:endParaRPr lang="en-GB" sz="2800" dirty="0">
              <a:solidFill>
                <a:srgbClr val="00B0F0"/>
              </a:solidFill>
            </a:endParaRPr>
          </a:p>
          <a:p>
            <a:pPr marL="0" indent="0">
              <a:buNone/>
            </a:pPr>
            <a:r>
              <a:rPr lang="en-GB" sz="2800" dirty="0" smtClean="0">
                <a:solidFill>
                  <a:srgbClr val="00B0F0"/>
                </a:solidFill>
                <a:hlinkClick r:id="rId3"/>
              </a:rPr>
              <a:t>www.maternityaudit.org.uk</a:t>
            </a:r>
            <a:r>
              <a:rPr lang="en-GB" sz="2800" dirty="0" smtClean="0">
                <a:solidFill>
                  <a:srgbClr val="00B0F0"/>
                </a:solidFill>
              </a:rPr>
              <a:t> </a:t>
            </a:r>
            <a:endParaRPr lang="en-GB" sz="2800" dirty="0">
              <a:solidFill>
                <a:srgbClr val="00B0F0"/>
              </a:solidFill>
            </a:endParaRPr>
          </a:p>
        </p:txBody>
      </p:sp>
      <p:sp>
        <p:nvSpPr>
          <p:cNvPr id="5"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smtClean="0">
                <a:solidFill>
                  <a:schemeClr val="accent6"/>
                </a:solidFill>
              </a:rPr>
              <a:t>Organisational report 2017</a:t>
            </a:r>
          </a:p>
          <a:p>
            <a:r>
              <a:rPr lang="en-GB" sz="160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3877552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064" y="2853333"/>
            <a:ext cx="2026974" cy="951612"/>
          </a:xfrm>
        </p:spPr>
        <p:txBody>
          <a:bodyPr>
            <a:normAutofit/>
          </a:bodyPr>
          <a:lstStyle/>
          <a:p>
            <a:r>
              <a:rPr lang="en-GB" sz="4000" dirty="0"/>
              <a:t>Settings</a:t>
            </a:r>
            <a:endParaRPr lang="en-GB" sz="3600" dirty="0"/>
          </a:p>
        </p:txBody>
      </p:sp>
      <p:sp>
        <p:nvSpPr>
          <p:cNvPr id="5"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smtClean="0">
                <a:solidFill>
                  <a:schemeClr val="accent6"/>
                </a:solidFill>
              </a:rPr>
              <a:t>Organisational report 2017</a:t>
            </a:r>
          </a:p>
          <a:p>
            <a:r>
              <a:rPr lang="en-GB" sz="160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248915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27" y="1816275"/>
            <a:ext cx="7834766" cy="427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1130158" y="6277811"/>
            <a:ext cx="7777537" cy="402756"/>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0"/>
              </a:spcAft>
            </a:pPr>
            <a:r>
              <a:rPr lang="en-GB" sz="16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OU </a:t>
            </a:r>
            <a:r>
              <a:rPr lang="en-GB"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Obstetric </a:t>
            </a:r>
            <a:r>
              <a:rPr lang="en-GB" sz="16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unit   AMU </a:t>
            </a:r>
            <a:r>
              <a:rPr lang="en-GB"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Alongside </a:t>
            </a:r>
            <a:r>
              <a:rPr lang="en-GB" sz="16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midwifery unit   FMU </a:t>
            </a:r>
            <a:r>
              <a:rPr lang="en-GB"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Freestanding </a:t>
            </a:r>
            <a:r>
              <a:rPr lang="en-GB" sz="16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midwifery </a:t>
            </a:r>
            <a:r>
              <a:rPr lang="en-GB"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unit</a:t>
            </a:r>
          </a:p>
          <a:p>
            <a:pPr>
              <a:lnSpc>
                <a:spcPct val="107000"/>
              </a:lnSpc>
              <a:spcAft>
                <a:spcPts val="800"/>
              </a:spcAft>
            </a:pPr>
            <a:r>
              <a:rPr lang="en-GB"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itle 1"/>
          <p:cNvSpPr>
            <a:spLocks noGrp="1"/>
          </p:cNvSpPr>
          <p:nvPr>
            <p:ph type="title"/>
          </p:nvPr>
        </p:nvSpPr>
        <p:spPr>
          <a:xfrm>
            <a:off x="613775" y="1261597"/>
            <a:ext cx="8293920" cy="554678"/>
          </a:xfrm>
        </p:spPr>
        <p:txBody>
          <a:bodyPr>
            <a:normAutofit/>
          </a:bodyPr>
          <a:lstStyle/>
          <a:p>
            <a:pPr algn="ctr"/>
            <a:r>
              <a:rPr lang="en-GB" dirty="0" smtClean="0"/>
              <a:t>Trend in maternity unit types 2007-2017 (England)</a:t>
            </a:r>
            <a:endParaRPr lang="en-GB" dirty="0"/>
          </a:p>
        </p:txBody>
      </p:sp>
      <p:sp>
        <p:nvSpPr>
          <p:cNvPr id="7" name="Footer Placeholder 2"/>
          <p:cNvSpPr>
            <a:spLocks noGrp="1"/>
          </p:cNvSpPr>
          <p:nvPr>
            <p:ph type="ftr" sz="quarter" idx="11"/>
          </p:nvPr>
        </p:nvSpPr>
        <p:spPr>
          <a:xfrm>
            <a:off x="6217920" y="212943"/>
            <a:ext cx="2593702" cy="803058"/>
          </a:xfrm>
        </p:spPr>
        <p:txBody>
          <a:body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1115376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4060" y="1302707"/>
            <a:ext cx="8394920" cy="5389331"/>
          </a:xfrm>
          <a:prstGeom prst="rect">
            <a:avLst/>
          </a:prstGeom>
        </p:spPr>
      </p:pic>
      <p:sp>
        <p:nvSpPr>
          <p:cNvPr id="2" name="Title 1"/>
          <p:cNvSpPr>
            <a:spLocks noGrp="1"/>
          </p:cNvSpPr>
          <p:nvPr>
            <p:ph type="title"/>
          </p:nvPr>
        </p:nvSpPr>
        <p:spPr>
          <a:xfrm>
            <a:off x="463464" y="1302707"/>
            <a:ext cx="8354860" cy="528090"/>
          </a:xfrm>
        </p:spPr>
        <p:txBody>
          <a:bodyPr>
            <a:normAutofit/>
          </a:bodyPr>
          <a:lstStyle/>
          <a:p>
            <a:pPr algn="ctr"/>
            <a:r>
              <a:rPr lang="en-GB" dirty="0"/>
              <a:t>Birth settings available </a:t>
            </a:r>
            <a:r>
              <a:rPr lang="en-GB" dirty="0" smtClean="0"/>
              <a:t>per trust/board</a:t>
            </a:r>
            <a:endParaRPr lang="en-GB" dirty="0"/>
          </a:p>
        </p:txBody>
      </p:sp>
      <p:sp>
        <p:nvSpPr>
          <p:cNvPr id="5"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3848852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38099" y="-39757"/>
            <a:ext cx="3447223" cy="6891131"/>
          </a:xfrm>
          <a:prstGeom prst="rect">
            <a:avLst/>
          </a:prstGeom>
          <a:ln>
            <a:noFill/>
          </a:ln>
          <a:extLst>
            <a:ext uri="{53640926-AAD7-44D8-BBD7-CCE9431645EC}">
              <a14:shadowObscured xmlns:a14="http://schemas.microsoft.com/office/drawing/2010/main"/>
            </a:ext>
          </a:extLst>
        </p:spPr>
      </p:pic>
      <p:grpSp>
        <p:nvGrpSpPr>
          <p:cNvPr id="8" name="Group 7"/>
          <p:cNvGrpSpPr/>
          <p:nvPr/>
        </p:nvGrpSpPr>
        <p:grpSpPr>
          <a:xfrm>
            <a:off x="3625023" y="3127513"/>
            <a:ext cx="5353877" cy="3730487"/>
            <a:chOff x="3790123" y="3127513"/>
            <a:chExt cx="5353877" cy="3730487"/>
          </a:xfrm>
        </p:grpSpPr>
        <p:pic>
          <p:nvPicPr>
            <p:cNvPr id="5" name="Content Placeholder 3"/>
            <p:cNvPicPr>
              <a:picLocks/>
            </p:cNvPicPr>
            <p:nvPr/>
          </p:nvPicPr>
          <p:blipFill rotWithShape="1">
            <a:blip r:embed="rId4" cstate="print">
              <a:extLst>
                <a:ext uri="{28A0092B-C50C-407E-A947-70E740481C1C}">
                  <a14:useLocalDpi xmlns:a14="http://schemas.microsoft.com/office/drawing/2010/main" val="0"/>
                </a:ext>
              </a:extLst>
            </a:blip>
            <a:srcRect/>
            <a:stretch/>
          </p:blipFill>
          <p:spPr bwMode="auto">
            <a:xfrm>
              <a:off x="3790123" y="3127513"/>
              <a:ext cx="2998020" cy="3721499"/>
            </a:xfrm>
            <a:prstGeom prst="rect">
              <a:avLst/>
            </a:prstGeom>
            <a:ln>
              <a:noFill/>
            </a:ln>
            <a:extLst>
              <a:ext uri="{53640926-AAD7-44D8-BBD7-CCE9431645EC}">
                <a14:shadowObscured xmlns:a14="http://schemas.microsoft.com/office/drawing/2010/main"/>
              </a:ext>
            </a:extLst>
          </p:spPr>
        </p:pic>
        <p:pic>
          <p:nvPicPr>
            <p:cNvPr id="6" name="Content Placeholder 3"/>
            <p:cNvPicPr>
              <a:picLocks/>
            </p:cNvPicPr>
            <p:nvPr/>
          </p:nvPicPr>
          <p:blipFill rotWithShape="1">
            <a:blip r:embed="rId5" cstate="print">
              <a:extLst>
                <a:ext uri="{28A0092B-C50C-407E-A947-70E740481C1C}">
                  <a14:useLocalDpi xmlns:a14="http://schemas.microsoft.com/office/drawing/2010/main" val="0"/>
                </a:ext>
              </a:extLst>
            </a:blip>
            <a:srcRect/>
            <a:stretch/>
          </p:blipFill>
          <p:spPr bwMode="auto">
            <a:xfrm>
              <a:off x="6401319" y="3127513"/>
              <a:ext cx="2742681" cy="3730487"/>
            </a:xfrm>
            <a:prstGeom prst="rect">
              <a:avLst/>
            </a:prstGeom>
            <a:ln>
              <a:noFill/>
            </a:ln>
            <a:extLst>
              <a:ext uri="{53640926-AAD7-44D8-BBD7-CCE9431645EC}">
                <a14:shadowObscured xmlns:a14="http://schemas.microsoft.com/office/drawing/2010/main"/>
              </a:ext>
            </a:extLst>
          </p:spPr>
        </p:pic>
      </p:grpSp>
      <p:pic>
        <p:nvPicPr>
          <p:cNvPr id="9" name="Content Placeholder 3"/>
          <p:cNvPicPr>
            <a:picLocks/>
          </p:cNvPicPr>
          <p:nvPr/>
        </p:nvPicPr>
        <p:blipFill rotWithShape="1">
          <a:blip r:embed="rId6" cstate="print">
            <a:extLst>
              <a:ext uri="{28A0092B-C50C-407E-A947-70E740481C1C}">
                <a14:useLocalDpi xmlns:a14="http://schemas.microsoft.com/office/drawing/2010/main" val="0"/>
              </a:ext>
            </a:extLst>
          </a:blip>
          <a:srcRect/>
          <a:stretch/>
        </p:blipFill>
        <p:spPr bwMode="auto">
          <a:xfrm>
            <a:off x="2482128" y="1492396"/>
            <a:ext cx="3640377" cy="1186644"/>
          </a:xfrm>
          <a:prstGeom prst="rect">
            <a:avLst/>
          </a:prstGeom>
          <a:ln>
            <a:noFill/>
          </a:ln>
          <a:extLst>
            <a:ext uri="{53640926-AAD7-44D8-BBD7-CCE9431645EC}">
              <a14:shadowObscured xmlns:a14="http://schemas.microsoft.com/office/drawing/2010/main"/>
            </a:ext>
          </a:extLst>
        </p:spPr>
      </p:pic>
      <p:pic>
        <p:nvPicPr>
          <p:cNvPr id="10" name="Content Placeholder 3"/>
          <p:cNvPicPr>
            <a:picLocks/>
          </p:cNvPicPr>
          <p:nvPr/>
        </p:nvPicPr>
        <p:blipFill rotWithShape="1">
          <a:blip r:embed="rId7" cstate="print">
            <a:extLst>
              <a:ext uri="{28A0092B-C50C-407E-A947-70E740481C1C}">
                <a14:useLocalDpi xmlns:a14="http://schemas.microsoft.com/office/drawing/2010/main" val="0"/>
              </a:ext>
            </a:extLst>
          </a:blip>
          <a:srcRect/>
          <a:stretch/>
        </p:blipFill>
        <p:spPr bwMode="auto">
          <a:xfrm>
            <a:off x="6000181" y="1501384"/>
            <a:ext cx="3130567" cy="140943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3006247" y="625983"/>
            <a:ext cx="3304461" cy="511370"/>
          </a:xfrm>
          <a:solidFill>
            <a:schemeClr val="bg1"/>
          </a:solidFill>
        </p:spPr>
        <p:txBody>
          <a:bodyPr anchor="ctr">
            <a:noAutofit/>
          </a:bodyPr>
          <a:lstStyle/>
          <a:p>
            <a:pPr algn="ctr"/>
            <a:r>
              <a:rPr lang="en-GB" sz="2800" dirty="0" smtClean="0"/>
              <a:t>Geographical spread </a:t>
            </a:r>
            <a:br>
              <a:rPr lang="en-GB" sz="2800" dirty="0" smtClean="0"/>
            </a:br>
            <a:r>
              <a:rPr lang="en-GB" sz="2800" dirty="0" smtClean="0"/>
              <a:t>maternity unit types</a:t>
            </a:r>
            <a:r>
              <a:rPr lang="en-GB" sz="3200" dirty="0" smtClean="0"/>
              <a:t/>
            </a:r>
            <a:br>
              <a:rPr lang="en-GB" sz="3200" dirty="0" smtClean="0"/>
            </a:br>
            <a:endParaRPr lang="en-GB" sz="3200" dirty="0"/>
          </a:p>
        </p:txBody>
      </p:sp>
      <p:sp>
        <p:nvSpPr>
          <p:cNvPr id="11" name="Footer Placeholder 2"/>
          <p:cNvSpPr>
            <a:spLocks noGrp="1"/>
          </p:cNvSpPr>
          <p:nvPr>
            <p:ph type="ftr" sz="quarter" idx="11"/>
          </p:nvPr>
        </p:nvSpPr>
        <p:spPr>
          <a:xfrm>
            <a:off x="6537046" y="224454"/>
            <a:ext cx="2593702" cy="803058"/>
          </a:xfrm>
        </p:spPr>
        <p:txBody>
          <a:body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99" y="0"/>
            <a:ext cx="1966065" cy="675909"/>
          </a:xfrm>
          <a:prstGeom prst="rect">
            <a:avLst/>
          </a:prstGeom>
        </p:spPr>
      </p:pic>
    </p:spTree>
    <p:extLst>
      <p:ext uri="{BB962C8B-B14F-4D97-AF65-F5344CB8AC3E}">
        <p14:creationId xmlns:p14="http://schemas.microsoft.com/office/powerpoint/2010/main" val="879477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2813" y="1867244"/>
            <a:ext cx="7909688" cy="1492405"/>
          </a:xfrm>
        </p:spPr>
        <p:txBody>
          <a:bodyPr>
            <a:normAutofit/>
          </a:bodyPr>
          <a:lstStyle/>
          <a:p>
            <a:pPr algn="ctr"/>
            <a:r>
              <a:rPr lang="en-GB" sz="3600" dirty="0"/>
              <a:t>Introduction to the </a:t>
            </a:r>
            <a:r>
              <a:rPr lang="en-GB" sz="3600" dirty="0" smtClean="0"/>
              <a:t>National Maternity and Perinatal Audit</a:t>
            </a:r>
            <a:endParaRPr lang="en-GB" sz="3600" dirty="0"/>
          </a:p>
        </p:txBody>
      </p:sp>
      <p:sp>
        <p:nvSpPr>
          <p:cNvPr id="5" name="Content Placeholder 2"/>
          <p:cNvSpPr txBox="1">
            <a:spLocks/>
          </p:cNvSpPr>
          <p:nvPr/>
        </p:nvSpPr>
        <p:spPr>
          <a:xfrm>
            <a:off x="479057" y="3554858"/>
            <a:ext cx="8077200" cy="1686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3200" dirty="0" smtClean="0">
              <a:solidFill>
                <a:srgbClr val="00A8A4"/>
              </a:solidFill>
            </a:endParaRPr>
          </a:p>
        </p:txBody>
      </p:sp>
    </p:spTree>
    <p:extLst>
      <p:ext uri="{BB962C8B-B14F-4D97-AF65-F5344CB8AC3E}">
        <p14:creationId xmlns:p14="http://schemas.microsoft.com/office/powerpoint/2010/main" val="2208878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468" y="1786488"/>
            <a:ext cx="9187468" cy="4194412"/>
          </a:xfrm>
          <a:prstGeom prst="rect">
            <a:avLst/>
          </a:prstGeom>
        </p:spPr>
      </p:pic>
      <p:sp>
        <p:nvSpPr>
          <p:cNvPr id="2" name="Title 1"/>
          <p:cNvSpPr>
            <a:spLocks noGrp="1"/>
          </p:cNvSpPr>
          <p:nvPr>
            <p:ph type="title"/>
          </p:nvPr>
        </p:nvSpPr>
        <p:spPr>
          <a:xfrm>
            <a:off x="628650" y="1358464"/>
            <a:ext cx="7886700" cy="951612"/>
          </a:xfrm>
        </p:spPr>
        <p:txBody>
          <a:bodyPr>
            <a:normAutofit fontScale="90000"/>
          </a:bodyPr>
          <a:lstStyle/>
          <a:p>
            <a:pPr algn="ctr"/>
            <a:r>
              <a:rPr lang="en-US" sz="3200" dirty="0"/>
              <a:t>Neonatal unit designation </a:t>
            </a:r>
            <a:r>
              <a:rPr lang="en-US" sz="3200" dirty="0" smtClean="0"/>
              <a:t/>
            </a:r>
            <a:br>
              <a:rPr lang="en-US" sz="3200" dirty="0" smtClean="0"/>
            </a:br>
            <a:r>
              <a:rPr lang="en-US" sz="3200" dirty="0" smtClean="0"/>
              <a:t>and </a:t>
            </a:r>
            <a:r>
              <a:rPr lang="en-US" sz="3200" dirty="0"/>
              <a:t>number of births on site</a:t>
            </a:r>
            <a:endParaRPr lang="en-GB" dirty="0"/>
          </a:p>
        </p:txBody>
      </p:sp>
      <p:sp>
        <p:nvSpPr>
          <p:cNvPr id="3" name="Footer Placeholder 2"/>
          <p:cNvSpPr>
            <a:spLocks noGrp="1"/>
          </p:cNvSpPr>
          <p:nvPr>
            <p:ph type="ftr" sz="quarter" idx="11"/>
          </p:nvPr>
        </p:nvSpPr>
        <p:spPr>
          <a:xfrm>
            <a:off x="6217920" y="212943"/>
            <a:ext cx="2593702" cy="803058"/>
          </a:xfrm>
        </p:spPr>
        <p:txBody>
          <a:body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
        <p:nvSpPr>
          <p:cNvPr id="6" name="Text Box 2"/>
          <p:cNvSpPr txBox="1">
            <a:spLocks noChangeArrowheads="1"/>
          </p:cNvSpPr>
          <p:nvPr/>
        </p:nvSpPr>
        <p:spPr bwMode="auto">
          <a:xfrm>
            <a:off x="1026159" y="5980900"/>
            <a:ext cx="7785463" cy="386715"/>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0"/>
              </a:spcAft>
            </a:pPr>
            <a:r>
              <a:rPr lang="en-GB"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Special Care Baby Unit		Local Neonatal Unit		Neonatal Intensive Care Unit </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1870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842" y="0"/>
            <a:ext cx="3400112" cy="6821675"/>
          </a:xfrm>
          <a:prstGeom prst="rect">
            <a:avLst/>
          </a:prstGeom>
          <a:ln>
            <a:noFill/>
          </a:ln>
          <a:extLst>
            <a:ext uri="{53640926-AAD7-44D8-BBD7-CCE9431645EC}">
              <a14:shadowObscured xmlns:a14="http://schemas.microsoft.com/office/drawing/2010/main"/>
            </a:ext>
          </a:extLst>
        </p:spPr>
      </p:pic>
      <p:pic>
        <p:nvPicPr>
          <p:cNvPr id="10" name="Content Placeholder 3"/>
          <p:cNvPicPr>
            <a:picLocks/>
          </p:cNvPicPr>
          <p:nvPr/>
        </p:nvPicPr>
        <p:blipFill rotWithShape="1">
          <a:blip r:embed="rId4" cstate="print">
            <a:extLst>
              <a:ext uri="{28A0092B-C50C-407E-A947-70E740481C1C}">
                <a14:useLocalDpi xmlns:a14="http://schemas.microsoft.com/office/drawing/2010/main" val="0"/>
              </a:ext>
            </a:extLst>
          </a:blip>
          <a:srcRect/>
          <a:stretch/>
        </p:blipFill>
        <p:spPr bwMode="auto">
          <a:xfrm>
            <a:off x="6000180" y="1293225"/>
            <a:ext cx="3130567" cy="140943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3098489" y="639299"/>
            <a:ext cx="3199166" cy="376261"/>
          </a:xfrm>
          <a:solidFill>
            <a:schemeClr val="bg1"/>
          </a:solidFill>
        </p:spPr>
        <p:txBody>
          <a:bodyPr anchor="ctr">
            <a:normAutofit fontScale="90000"/>
          </a:bodyPr>
          <a:lstStyle/>
          <a:p>
            <a:pPr algn="ctr"/>
            <a:r>
              <a:rPr lang="en-GB" dirty="0" smtClean="0"/>
              <a:t>Geographical spread </a:t>
            </a:r>
            <a:br>
              <a:rPr lang="en-GB" dirty="0" smtClean="0"/>
            </a:br>
            <a:r>
              <a:rPr lang="en-GB" dirty="0" smtClean="0"/>
              <a:t>neonatal units</a:t>
            </a:r>
            <a:br>
              <a:rPr lang="en-GB" dirty="0" smtClean="0"/>
            </a:br>
            <a:endParaRPr lang="en-GB" dirty="0"/>
          </a:p>
        </p:txBody>
      </p:sp>
      <p:grpSp>
        <p:nvGrpSpPr>
          <p:cNvPr id="7" name="Group 6"/>
          <p:cNvGrpSpPr/>
          <p:nvPr/>
        </p:nvGrpSpPr>
        <p:grpSpPr>
          <a:xfrm>
            <a:off x="3482688" y="2834621"/>
            <a:ext cx="5559159" cy="4004476"/>
            <a:chOff x="3571589" y="2910821"/>
            <a:chExt cx="4495802" cy="3238499"/>
          </a:xfrm>
        </p:grpSpPr>
        <p:pic>
          <p:nvPicPr>
            <p:cNvPr id="11" name="Picture 10"/>
            <p:cNvPicPr/>
            <p:nvPr/>
          </p:nvPicPr>
          <p:blipFill rotWithShape="1">
            <a:blip r:embed="rId5" cstate="print">
              <a:extLst>
                <a:ext uri="{28A0092B-C50C-407E-A947-70E740481C1C}">
                  <a14:useLocalDpi xmlns:a14="http://schemas.microsoft.com/office/drawing/2010/main" val="0"/>
                </a:ext>
              </a:extLst>
            </a:blip>
            <a:srcRect/>
            <a:stretch/>
          </p:blipFill>
          <p:spPr bwMode="auto">
            <a:xfrm>
              <a:off x="5794090" y="2948920"/>
              <a:ext cx="2273301" cy="316230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6" cstate="print">
              <a:extLst>
                <a:ext uri="{28A0092B-C50C-407E-A947-70E740481C1C}">
                  <a14:useLocalDpi xmlns:a14="http://schemas.microsoft.com/office/drawing/2010/main" val="0"/>
                </a:ext>
              </a:extLst>
            </a:blip>
            <a:srcRect/>
            <a:stretch/>
          </p:blipFill>
          <p:spPr bwMode="auto">
            <a:xfrm>
              <a:off x="3571589" y="2910821"/>
              <a:ext cx="2273301" cy="3238499"/>
            </a:xfrm>
            <a:prstGeom prst="rect">
              <a:avLst/>
            </a:prstGeom>
            <a:ln>
              <a:noFill/>
            </a:ln>
            <a:extLst>
              <a:ext uri="{53640926-AAD7-44D8-BBD7-CCE9431645EC}">
                <a14:shadowObscured xmlns:a14="http://schemas.microsoft.com/office/drawing/2010/main"/>
              </a:ext>
            </a:extLst>
          </p:spPr>
        </p:pic>
      </p:grpSp>
      <p:pic>
        <p:nvPicPr>
          <p:cNvPr id="14" name="Picture 13"/>
          <p:cNvPicPr/>
          <p:nvPr/>
        </p:nvPicPr>
        <p:blipFill rotWithShape="1">
          <a:blip r:embed="rId7" cstate="print">
            <a:extLst>
              <a:ext uri="{28A0092B-C50C-407E-A947-70E740481C1C}">
                <a14:useLocalDpi xmlns:a14="http://schemas.microsoft.com/office/drawing/2010/main" val="0"/>
              </a:ext>
            </a:extLst>
          </a:blip>
          <a:srcRect/>
          <a:stretch/>
        </p:blipFill>
        <p:spPr bwMode="auto">
          <a:xfrm>
            <a:off x="3371117" y="1319783"/>
            <a:ext cx="2653910" cy="1381719"/>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966065" cy="675909"/>
          </a:xfrm>
          <a:prstGeom prst="rect">
            <a:avLst/>
          </a:prstGeom>
        </p:spPr>
      </p:pic>
      <p:sp>
        <p:nvSpPr>
          <p:cNvPr id="16" name="Footer Placeholder 2"/>
          <p:cNvSpPr txBox="1">
            <a:spLocks/>
          </p:cNvSpPr>
          <p:nvPr/>
        </p:nvSpPr>
        <p:spPr>
          <a:xfrm>
            <a:off x="6550298" y="237770"/>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1325250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064" y="2544239"/>
            <a:ext cx="1985761" cy="951612"/>
          </a:xfrm>
        </p:spPr>
        <p:txBody>
          <a:bodyPr>
            <a:normAutofit/>
          </a:bodyPr>
          <a:lstStyle/>
          <a:p>
            <a:r>
              <a:rPr lang="en-GB" sz="4000" dirty="0" smtClean="0"/>
              <a:t>Services</a:t>
            </a:r>
            <a:endParaRPr lang="en-GB" sz="3600" dirty="0"/>
          </a:p>
        </p:txBody>
      </p:sp>
      <p:sp>
        <p:nvSpPr>
          <p:cNvPr id="5"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1978142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183" y="1437426"/>
            <a:ext cx="7886700" cy="637034"/>
          </a:xfrm>
        </p:spPr>
        <p:txBody>
          <a:bodyPr/>
          <a:lstStyle/>
          <a:p>
            <a:r>
              <a:rPr lang="en-GB" dirty="0" smtClean="0"/>
              <a:t>Antenatal and postnatal community care</a:t>
            </a:r>
            <a:endParaRPr lang="en-GB" dirty="0"/>
          </a:p>
        </p:txBody>
      </p:sp>
      <p:sp>
        <p:nvSpPr>
          <p:cNvPr id="3" name="Content Placeholder 2"/>
          <p:cNvSpPr>
            <a:spLocks noGrp="1"/>
          </p:cNvSpPr>
          <p:nvPr>
            <p:ph idx="1"/>
          </p:nvPr>
        </p:nvSpPr>
        <p:spPr>
          <a:xfrm>
            <a:off x="504967" y="2210936"/>
            <a:ext cx="8325133" cy="4203511"/>
          </a:xfrm>
        </p:spPr>
        <p:txBody>
          <a:bodyPr/>
          <a:lstStyle/>
          <a:p>
            <a:pPr>
              <a:lnSpc>
                <a:spcPct val="150000"/>
              </a:lnSpc>
            </a:pPr>
            <a:r>
              <a:rPr lang="en-GB" dirty="0" smtClean="0">
                <a:solidFill>
                  <a:schemeClr val="tx1"/>
                </a:solidFill>
              </a:rPr>
              <a:t>Antenatal appointments: 63% of services offer choice </a:t>
            </a:r>
            <a:r>
              <a:rPr lang="en-GB" dirty="0">
                <a:solidFill>
                  <a:schemeClr val="tx1"/>
                </a:solidFill>
              </a:rPr>
              <a:t>of </a:t>
            </a:r>
            <a:r>
              <a:rPr lang="en-GB" dirty="0" smtClean="0">
                <a:solidFill>
                  <a:schemeClr val="tx1"/>
                </a:solidFill>
              </a:rPr>
              <a:t>time and 82% of location </a:t>
            </a:r>
          </a:p>
          <a:p>
            <a:pPr>
              <a:lnSpc>
                <a:spcPct val="150000"/>
              </a:lnSpc>
            </a:pPr>
            <a:r>
              <a:rPr lang="en-GB" dirty="0" smtClean="0"/>
              <a:t>Postnatal care</a:t>
            </a:r>
            <a:r>
              <a:rPr lang="en-GB" dirty="0" smtClean="0">
                <a:solidFill>
                  <a:schemeClr val="tx1"/>
                </a:solidFill>
              </a:rPr>
              <a:t>: 48% offer choice home visits or clinic</a:t>
            </a:r>
          </a:p>
          <a:p>
            <a:pPr>
              <a:lnSpc>
                <a:spcPct val="150000"/>
              </a:lnSpc>
            </a:pPr>
            <a:r>
              <a:rPr lang="en-GB" dirty="0" smtClean="0"/>
              <a:t>Planned number of postnatal contacts for healthy women and babies ranges from 2 to 6 (median 3). </a:t>
            </a:r>
            <a:br>
              <a:rPr lang="en-GB" dirty="0" smtClean="0"/>
            </a:br>
            <a:r>
              <a:rPr lang="en-GB" dirty="0" smtClean="0"/>
              <a:t>Fewer contacts in England than in Scotland and Wales</a:t>
            </a:r>
            <a:endParaRPr lang="en-GB" dirty="0"/>
          </a:p>
        </p:txBody>
      </p:sp>
      <p:sp>
        <p:nvSpPr>
          <p:cNvPr id="5" name="Footer Placeholder 2"/>
          <p:cNvSpPr txBox="1">
            <a:spLocks/>
          </p:cNvSpPr>
          <p:nvPr/>
        </p:nvSpPr>
        <p:spPr>
          <a:xfrm>
            <a:off x="6368233" y="27557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427758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72049" y="2041071"/>
            <a:ext cx="3706586" cy="2645229"/>
          </a:xfrm>
          <a:prstGeom prst="rect">
            <a:avLst/>
          </a:prstGeom>
        </p:spPr>
      </p:pic>
      <p:sp>
        <p:nvSpPr>
          <p:cNvPr id="5" name="Freeform 4"/>
          <p:cNvSpPr/>
          <p:nvPr/>
        </p:nvSpPr>
        <p:spPr>
          <a:xfrm>
            <a:off x="0" y="2618137"/>
            <a:ext cx="1790432" cy="2966234"/>
          </a:xfrm>
          <a:custGeom>
            <a:avLst/>
            <a:gdLst>
              <a:gd name="connsiteX0" fmla="*/ 89647 w 1461247"/>
              <a:gd name="connsiteY0" fmla="*/ 0 h 2235259"/>
              <a:gd name="connsiteX1" fmla="*/ 432547 w 1461247"/>
              <a:gd name="connsiteY1" fmla="*/ 25400 h 2235259"/>
              <a:gd name="connsiteX2" fmla="*/ 584947 w 1461247"/>
              <a:gd name="connsiteY2" fmla="*/ 76200 h 2235259"/>
              <a:gd name="connsiteX3" fmla="*/ 699247 w 1461247"/>
              <a:gd name="connsiteY3" fmla="*/ 114300 h 2235259"/>
              <a:gd name="connsiteX4" fmla="*/ 750047 w 1461247"/>
              <a:gd name="connsiteY4" fmla="*/ 127000 h 2235259"/>
              <a:gd name="connsiteX5" fmla="*/ 826247 w 1461247"/>
              <a:gd name="connsiteY5" fmla="*/ 177800 h 2235259"/>
              <a:gd name="connsiteX6" fmla="*/ 838947 w 1461247"/>
              <a:gd name="connsiteY6" fmla="*/ 215900 h 2235259"/>
              <a:gd name="connsiteX7" fmla="*/ 889747 w 1461247"/>
              <a:gd name="connsiteY7" fmla="*/ 292100 h 2235259"/>
              <a:gd name="connsiteX8" fmla="*/ 927847 w 1461247"/>
              <a:gd name="connsiteY8" fmla="*/ 368300 h 2235259"/>
              <a:gd name="connsiteX9" fmla="*/ 940547 w 1461247"/>
              <a:gd name="connsiteY9" fmla="*/ 406400 h 2235259"/>
              <a:gd name="connsiteX10" fmla="*/ 965947 w 1461247"/>
              <a:gd name="connsiteY10" fmla="*/ 444500 h 2235259"/>
              <a:gd name="connsiteX11" fmla="*/ 978647 w 1461247"/>
              <a:gd name="connsiteY11" fmla="*/ 482600 h 2235259"/>
              <a:gd name="connsiteX12" fmla="*/ 1029447 w 1461247"/>
              <a:gd name="connsiteY12" fmla="*/ 558800 h 2235259"/>
              <a:gd name="connsiteX13" fmla="*/ 1067547 w 1461247"/>
              <a:gd name="connsiteY13" fmla="*/ 635000 h 2235259"/>
              <a:gd name="connsiteX14" fmla="*/ 1092947 w 1461247"/>
              <a:gd name="connsiteY14" fmla="*/ 749300 h 2235259"/>
              <a:gd name="connsiteX15" fmla="*/ 1258047 w 1461247"/>
              <a:gd name="connsiteY15" fmla="*/ 711200 h 2235259"/>
              <a:gd name="connsiteX16" fmla="*/ 1283447 w 1461247"/>
              <a:gd name="connsiteY16" fmla="*/ 673100 h 2235259"/>
              <a:gd name="connsiteX17" fmla="*/ 1359647 w 1461247"/>
              <a:gd name="connsiteY17" fmla="*/ 647700 h 2235259"/>
              <a:gd name="connsiteX18" fmla="*/ 1410447 w 1461247"/>
              <a:gd name="connsiteY18" fmla="*/ 660400 h 2235259"/>
              <a:gd name="connsiteX19" fmla="*/ 1423147 w 1461247"/>
              <a:gd name="connsiteY19" fmla="*/ 698500 h 2235259"/>
              <a:gd name="connsiteX20" fmla="*/ 1461247 w 1461247"/>
              <a:gd name="connsiteY20" fmla="*/ 774700 h 2235259"/>
              <a:gd name="connsiteX21" fmla="*/ 1448547 w 1461247"/>
              <a:gd name="connsiteY21" fmla="*/ 889000 h 2235259"/>
              <a:gd name="connsiteX22" fmla="*/ 1372347 w 1461247"/>
              <a:gd name="connsiteY22" fmla="*/ 939800 h 2235259"/>
              <a:gd name="connsiteX23" fmla="*/ 1308847 w 1461247"/>
              <a:gd name="connsiteY23" fmla="*/ 1003300 h 2235259"/>
              <a:gd name="connsiteX24" fmla="*/ 1232647 w 1461247"/>
              <a:gd name="connsiteY24" fmla="*/ 1066800 h 2235259"/>
              <a:gd name="connsiteX25" fmla="*/ 1207247 w 1461247"/>
              <a:gd name="connsiteY25" fmla="*/ 1104900 h 2235259"/>
              <a:gd name="connsiteX26" fmla="*/ 1169147 w 1461247"/>
              <a:gd name="connsiteY26" fmla="*/ 1117600 h 2235259"/>
              <a:gd name="connsiteX27" fmla="*/ 1118347 w 1461247"/>
              <a:gd name="connsiteY27" fmla="*/ 1168400 h 2235259"/>
              <a:gd name="connsiteX28" fmla="*/ 1105647 w 1461247"/>
              <a:gd name="connsiteY28" fmla="*/ 1206500 h 2235259"/>
              <a:gd name="connsiteX29" fmla="*/ 1080247 w 1461247"/>
              <a:gd name="connsiteY29" fmla="*/ 1244600 h 2235259"/>
              <a:gd name="connsiteX30" fmla="*/ 1054847 w 1461247"/>
              <a:gd name="connsiteY30" fmla="*/ 1320800 h 2235259"/>
              <a:gd name="connsiteX31" fmla="*/ 1029447 w 1461247"/>
              <a:gd name="connsiteY31" fmla="*/ 1574800 h 2235259"/>
              <a:gd name="connsiteX32" fmla="*/ 1004047 w 1461247"/>
              <a:gd name="connsiteY32" fmla="*/ 1612900 h 2235259"/>
              <a:gd name="connsiteX33" fmla="*/ 953247 w 1461247"/>
              <a:gd name="connsiteY33" fmla="*/ 1714500 h 2235259"/>
              <a:gd name="connsiteX34" fmla="*/ 927847 w 1461247"/>
              <a:gd name="connsiteY34" fmla="*/ 1765300 h 2235259"/>
              <a:gd name="connsiteX35" fmla="*/ 915147 w 1461247"/>
              <a:gd name="connsiteY35" fmla="*/ 1803400 h 2235259"/>
              <a:gd name="connsiteX36" fmla="*/ 877047 w 1461247"/>
              <a:gd name="connsiteY36" fmla="*/ 1841500 h 2235259"/>
              <a:gd name="connsiteX37" fmla="*/ 813547 w 1461247"/>
              <a:gd name="connsiteY37" fmla="*/ 1955800 h 2235259"/>
              <a:gd name="connsiteX38" fmla="*/ 788147 w 1461247"/>
              <a:gd name="connsiteY38" fmla="*/ 1993900 h 2235259"/>
              <a:gd name="connsiteX39" fmla="*/ 762747 w 1461247"/>
              <a:gd name="connsiteY39" fmla="*/ 2032000 h 2235259"/>
              <a:gd name="connsiteX40" fmla="*/ 724647 w 1461247"/>
              <a:gd name="connsiteY40" fmla="*/ 2057400 h 2235259"/>
              <a:gd name="connsiteX41" fmla="*/ 661147 w 1461247"/>
              <a:gd name="connsiteY41" fmla="*/ 2108200 h 2235259"/>
              <a:gd name="connsiteX42" fmla="*/ 623047 w 1461247"/>
              <a:gd name="connsiteY42" fmla="*/ 2133600 h 2235259"/>
              <a:gd name="connsiteX43" fmla="*/ 419847 w 1461247"/>
              <a:gd name="connsiteY43" fmla="*/ 2184400 h 2235259"/>
              <a:gd name="connsiteX44" fmla="*/ 292847 w 1461247"/>
              <a:gd name="connsiteY44" fmla="*/ 2209800 h 2235259"/>
              <a:gd name="connsiteX45" fmla="*/ 38847 w 1461247"/>
              <a:gd name="connsiteY45" fmla="*/ 2197100 h 2235259"/>
              <a:gd name="connsiteX46" fmla="*/ 26147 w 1461247"/>
              <a:gd name="connsiteY46" fmla="*/ 1435100 h 2235259"/>
              <a:gd name="connsiteX47" fmla="*/ 13447 w 1461247"/>
              <a:gd name="connsiteY47" fmla="*/ 1117600 h 2235259"/>
              <a:gd name="connsiteX48" fmla="*/ 26147 w 1461247"/>
              <a:gd name="connsiteY48" fmla="*/ 50800 h 2235259"/>
              <a:gd name="connsiteX49" fmla="*/ 89647 w 1461247"/>
              <a:gd name="connsiteY49" fmla="*/ 0 h 22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61247" h="2235259">
                <a:moveTo>
                  <a:pt x="89647" y="0"/>
                </a:moveTo>
                <a:cubicBezTo>
                  <a:pt x="203947" y="8467"/>
                  <a:pt x="323815" y="-10844"/>
                  <a:pt x="432547" y="25400"/>
                </a:cubicBezTo>
                <a:lnTo>
                  <a:pt x="584947" y="76200"/>
                </a:lnTo>
                <a:lnTo>
                  <a:pt x="699247" y="114300"/>
                </a:lnTo>
                <a:lnTo>
                  <a:pt x="750047" y="127000"/>
                </a:lnTo>
                <a:cubicBezTo>
                  <a:pt x="775447" y="143933"/>
                  <a:pt x="816594" y="148840"/>
                  <a:pt x="826247" y="177800"/>
                </a:cubicBezTo>
                <a:cubicBezTo>
                  <a:pt x="830480" y="190500"/>
                  <a:pt x="832446" y="204198"/>
                  <a:pt x="838947" y="215900"/>
                </a:cubicBezTo>
                <a:cubicBezTo>
                  <a:pt x="853772" y="242585"/>
                  <a:pt x="880094" y="263140"/>
                  <a:pt x="889747" y="292100"/>
                </a:cubicBezTo>
                <a:cubicBezTo>
                  <a:pt x="921669" y="387865"/>
                  <a:pt x="878608" y="269823"/>
                  <a:pt x="927847" y="368300"/>
                </a:cubicBezTo>
                <a:cubicBezTo>
                  <a:pt x="933834" y="380274"/>
                  <a:pt x="934560" y="394426"/>
                  <a:pt x="940547" y="406400"/>
                </a:cubicBezTo>
                <a:cubicBezTo>
                  <a:pt x="947373" y="420052"/>
                  <a:pt x="959121" y="430848"/>
                  <a:pt x="965947" y="444500"/>
                </a:cubicBezTo>
                <a:cubicBezTo>
                  <a:pt x="971934" y="456474"/>
                  <a:pt x="972146" y="470898"/>
                  <a:pt x="978647" y="482600"/>
                </a:cubicBezTo>
                <a:cubicBezTo>
                  <a:pt x="993472" y="509285"/>
                  <a:pt x="1019794" y="529840"/>
                  <a:pt x="1029447" y="558800"/>
                </a:cubicBezTo>
                <a:cubicBezTo>
                  <a:pt x="1061369" y="654565"/>
                  <a:pt x="1018308" y="536523"/>
                  <a:pt x="1067547" y="635000"/>
                </a:cubicBezTo>
                <a:cubicBezTo>
                  <a:pt x="1083179" y="666264"/>
                  <a:pt x="1088069" y="720034"/>
                  <a:pt x="1092947" y="749300"/>
                </a:cubicBezTo>
                <a:cubicBezTo>
                  <a:pt x="1159258" y="742669"/>
                  <a:pt x="1211770" y="757477"/>
                  <a:pt x="1258047" y="711200"/>
                </a:cubicBezTo>
                <a:cubicBezTo>
                  <a:pt x="1268840" y="700407"/>
                  <a:pt x="1270504" y="681190"/>
                  <a:pt x="1283447" y="673100"/>
                </a:cubicBezTo>
                <a:cubicBezTo>
                  <a:pt x="1306151" y="658910"/>
                  <a:pt x="1359647" y="647700"/>
                  <a:pt x="1359647" y="647700"/>
                </a:cubicBezTo>
                <a:cubicBezTo>
                  <a:pt x="1376580" y="651933"/>
                  <a:pt x="1396817" y="649496"/>
                  <a:pt x="1410447" y="660400"/>
                </a:cubicBezTo>
                <a:cubicBezTo>
                  <a:pt x="1420900" y="668763"/>
                  <a:pt x="1417160" y="686526"/>
                  <a:pt x="1423147" y="698500"/>
                </a:cubicBezTo>
                <a:cubicBezTo>
                  <a:pt x="1472386" y="796977"/>
                  <a:pt x="1429325" y="678935"/>
                  <a:pt x="1461247" y="774700"/>
                </a:cubicBezTo>
                <a:cubicBezTo>
                  <a:pt x="1457014" y="812800"/>
                  <a:pt x="1466721" y="855248"/>
                  <a:pt x="1448547" y="889000"/>
                </a:cubicBezTo>
                <a:cubicBezTo>
                  <a:pt x="1434074" y="915878"/>
                  <a:pt x="1372347" y="939800"/>
                  <a:pt x="1372347" y="939800"/>
                </a:cubicBezTo>
                <a:cubicBezTo>
                  <a:pt x="1325780" y="1009650"/>
                  <a:pt x="1372347" y="950383"/>
                  <a:pt x="1308847" y="1003300"/>
                </a:cubicBezTo>
                <a:cubicBezTo>
                  <a:pt x="1211061" y="1084788"/>
                  <a:pt x="1327242" y="1003737"/>
                  <a:pt x="1232647" y="1066800"/>
                </a:cubicBezTo>
                <a:cubicBezTo>
                  <a:pt x="1224180" y="1079500"/>
                  <a:pt x="1219166" y="1095365"/>
                  <a:pt x="1207247" y="1104900"/>
                </a:cubicBezTo>
                <a:cubicBezTo>
                  <a:pt x="1196794" y="1113263"/>
                  <a:pt x="1178613" y="1108134"/>
                  <a:pt x="1169147" y="1117600"/>
                </a:cubicBezTo>
                <a:cubicBezTo>
                  <a:pt x="1101414" y="1185333"/>
                  <a:pt x="1219947" y="1134533"/>
                  <a:pt x="1118347" y="1168400"/>
                </a:cubicBezTo>
                <a:cubicBezTo>
                  <a:pt x="1114114" y="1181100"/>
                  <a:pt x="1111634" y="1194526"/>
                  <a:pt x="1105647" y="1206500"/>
                </a:cubicBezTo>
                <a:cubicBezTo>
                  <a:pt x="1098821" y="1220152"/>
                  <a:pt x="1086446" y="1230652"/>
                  <a:pt x="1080247" y="1244600"/>
                </a:cubicBezTo>
                <a:cubicBezTo>
                  <a:pt x="1069373" y="1269066"/>
                  <a:pt x="1054847" y="1320800"/>
                  <a:pt x="1054847" y="1320800"/>
                </a:cubicBezTo>
                <a:cubicBezTo>
                  <a:pt x="1054193" y="1329299"/>
                  <a:pt x="1042175" y="1532374"/>
                  <a:pt x="1029447" y="1574800"/>
                </a:cubicBezTo>
                <a:cubicBezTo>
                  <a:pt x="1025061" y="1589420"/>
                  <a:pt x="1012514" y="1600200"/>
                  <a:pt x="1004047" y="1612900"/>
                </a:cubicBezTo>
                <a:cubicBezTo>
                  <a:pt x="981763" y="1702036"/>
                  <a:pt x="1007217" y="1628149"/>
                  <a:pt x="953247" y="1714500"/>
                </a:cubicBezTo>
                <a:cubicBezTo>
                  <a:pt x="943213" y="1730554"/>
                  <a:pt x="935305" y="1747899"/>
                  <a:pt x="927847" y="1765300"/>
                </a:cubicBezTo>
                <a:cubicBezTo>
                  <a:pt x="922574" y="1777605"/>
                  <a:pt x="922573" y="1792261"/>
                  <a:pt x="915147" y="1803400"/>
                </a:cubicBezTo>
                <a:cubicBezTo>
                  <a:pt x="905184" y="1818344"/>
                  <a:pt x="889747" y="1828800"/>
                  <a:pt x="877047" y="1841500"/>
                </a:cubicBezTo>
                <a:cubicBezTo>
                  <a:pt x="854694" y="1908560"/>
                  <a:pt x="871773" y="1868461"/>
                  <a:pt x="813547" y="1955800"/>
                </a:cubicBezTo>
                <a:lnTo>
                  <a:pt x="788147" y="1993900"/>
                </a:lnTo>
                <a:cubicBezTo>
                  <a:pt x="779680" y="2006600"/>
                  <a:pt x="775447" y="2023533"/>
                  <a:pt x="762747" y="2032000"/>
                </a:cubicBezTo>
                <a:lnTo>
                  <a:pt x="724647" y="2057400"/>
                </a:lnTo>
                <a:cubicBezTo>
                  <a:pt x="681829" y="2121626"/>
                  <a:pt x="722491" y="2077528"/>
                  <a:pt x="661147" y="2108200"/>
                </a:cubicBezTo>
                <a:cubicBezTo>
                  <a:pt x="647495" y="2115026"/>
                  <a:pt x="637136" y="2127729"/>
                  <a:pt x="623047" y="2133600"/>
                </a:cubicBezTo>
                <a:cubicBezTo>
                  <a:pt x="505701" y="2182494"/>
                  <a:pt x="529608" y="2165030"/>
                  <a:pt x="419847" y="2184400"/>
                </a:cubicBezTo>
                <a:cubicBezTo>
                  <a:pt x="377332" y="2191903"/>
                  <a:pt x="292847" y="2209800"/>
                  <a:pt x="292847" y="2209800"/>
                </a:cubicBezTo>
                <a:cubicBezTo>
                  <a:pt x="208180" y="2205567"/>
                  <a:pt x="66442" y="2277256"/>
                  <a:pt x="38847" y="2197100"/>
                </a:cubicBezTo>
                <a:cubicBezTo>
                  <a:pt x="-43845" y="1956900"/>
                  <a:pt x="32123" y="1689065"/>
                  <a:pt x="26147" y="1435100"/>
                </a:cubicBezTo>
                <a:cubicBezTo>
                  <a:pt x="23656" y="1329211"/>
                  <a:pt x="17680" y="1223433"/>
                  <a:pt x="13447" y="1117600"/>
                </a:cubicBezTo>
                <a:cubicBezTo>
                  <a:pt x="17680" y="762000"/>
                  <a:pt x="9624" y="406041"/>
                  <a:pt x="26147" y="50800"/>
                </a:cubicBezTo>
                <a:cubicBezTo>
                  <a:pt x="27438" y="23052"/>
                  <a:pt x="60170" y="25400"/>
                  <a:pt x="896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631342" y="5778559"/>
            <a:ext cx="914400" cy="948434"/>
          </a:xfrm>
          <a:custGeom>
            <a:avLst/>
            <a:gdLst>
              <a:gd name="connsiteX0" fmla="*/ 38100 w 914400"/>
              <a:gd name="connsiteY0" fmla="*/ 749300 h 901700"/>
              <a:gd name="connsiteX1" fmla="*/ 114300 w 914400"/>
              <a:gd name="connsiteY1" fmla="*/ 673100 h 901700"/>
              <a:gd name="connsiteX2" fmla="*/ 139700 w 914400"/>
              <a:gd name="connsiteY2" fmla="*/ 635000 h 901700"/>
              <a:gd name="connsiteX3" fmla="*/ 254000 w 914400"/>
              <a:gd name="connsiteY3" fmla="*/ 520700 h 901700"/>
              <a:gd name="connsiteX4" fmla="*/ 292100 w 914400"/>
              <a:gd name="connsiteY4" fmla="*/ 482600 h 901700"/>
              <a:gd name="connsiteX5" fmla="*/ 444500 w 914400"/>
              <a:gd name="connsiteY5" fmla="*/ 355600 h 901700"/>
              <a:gd name="connsiteX6" fmla="*/ 482600 w 914400"/>
              <a:gd name="connsiteY6" fmla="*/ 330200 h 901700"/>
              <a:gd name="connsiteX7" fmla="*/ 520700 w 914400"/>
              <a:gd name="connsiteY7" fmla="*/ 279400 h 901700"/>
              <a:gd name="connsiteX8" fmla="*/ 558800 w 914400"/>
              <a:gd name="connsiteY8" fmla="*/ 241300 h 901700"/>
              <a:gd name="connsiteX9" fmla="*/ 609600 w 914400"/>
              <a:gd name="connsiteY9" fmla="*/ 127000 h 901700"/>
              <a:gd name="connsiteX10" fmla="*/ 635000 w 914400"/>
              <a:gd name="connsiteY10" fmla="*/ 38100 h 901700"/>
              <a:gd name="connsiteX11" fmla="*/ 711200 w 914400"/>
              <a:gd name="connsiteY11" fmla="*/ 0 h 901700"/>
              <a:gd name="connsiteX12" fmla="*/ 850900 w 914400"/>
              <a:gd name="connsiteY12" fmla="*/ 38100 h 901700"/>
              <a:gd name="connsiteX13" fmla="*/ 863600 w 914400"/>
              <a:gd name="connsiteY13" fmla="*/ 76200 h 901700"/>
              <a:gd name="connsiteX14" fmla="*/ 876300 w 914400"/>
              <a:gd name="connsiteY14" fmla="*/ 266700 h 901700"/>
              <a:gd name="connsiteX15" fmla="*/ 889000 w 914400"/>
              <a:gd name="connsiteY15" fmla="*/ 368300 h 901700"/>
              <a:gd name="connsiteX16" fmla="*/ 914400 w 914400"/>
              <a:gd name="connsiteY16" fmla="*/ 647700 h 901700"/>
              <a:gd name="connsiteX17" fmla="*/ 901700 w 914400"/>
              <a:gd name="connsiteY17" fmla="*/ 736600 h 901700"/>
              <a:gd name="connsiteX18" fmla="*/ 850900 w 914400"/>
              <a:gd name="connsiteY18" fmla="*/ 812800 h 901700"/>
              <a:gd name="connsiteX19" fmla="*/ 825500 w 914400"/>
              <a:gd name="connsiteY19" fmla="*/ 850900 h 901700"/>
              <a:gd name="connsiteX20" fmla="*/ 723900 w 914400"/>
              <a:gd name="connsiteY20" fmla="*/ 901700 h 901700"/>
              <a:gd name="connsiteX21" fmla="*/ 165100 w 914400"/>
              <a:gd name="connsiteY21" fmla="*/ 889000 h 901700"/>
              <a:gd name="connsiteX22" fmla="*/ 12700 w 914400"/>
              <a:gd name="connsiteY22" fmla="*/ 850900 h 901700"/>
              <a:gd name="connsiteX23" fmla="*/ 0 w 914400"/>
              <a:gd name="connsiteY23" fmla="*/ 812800 h 901700"/>
              <a:gd name="connsiteX24" fmla="*/ 38100 w 914400"/>
              <a:gd name="connsiteY24" fmla="*/ 7493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4400" h="901700">
                <a:moveTo>
                  <a:pt x="38100" y="749300"/>
                </a:moveTo>
                <a:cubicBezTo>
                  <a:pt x="57150" y="726017"/>
                  <a:pt x="90435" y="699948"/>
                  <a:pt x="114300" y="673100"/>
                </a:cubicBezTo>
                <a:cubicBezTo>
                  <a:pt x="124441" y="661692"/>
                  <a:pt x="129386" y="646252"/>
                  <a:pt x="139700" y="635000"/>
                </a:cubicBezTo>
                <a:cubicBezTo>
                  <a:pt x="176109" y="595281"/>
                  <a:pt x="215900" y="558800"/>
                  <a:pt x="254000" y="520700"/>
                </a:cubicBezTo>
                <a:cubicBezTo>
                  <a:pt x="266700" y="508000"/>
                  <a:pt x="278302" y="494098"/>
                  <a:pt x="292100" y="482600"/>
                </a:cubicBezTo>
                <a:cubicBezTo>
                  <a:pt x="342900" y="440267"/>
                  <a:pt x="389479" y="392281"/>
                  <a:pt x="444500" y="355600"/>
                </a:cubicBezTo>
                <a:cubicBezTo>
                  <a:pt x="457200" y="347133"/>
                  <a:pt x="471807" y="340993"/>
                  <a:pt x="482600" y="330200"/>
                </a:cubicBezTo>
                <a:cubicBezTo>
                  <a:pt x="497567" y="315233"/>
                  <a:pt x="506925" y="295471"/>
                  <a:pt x="520700" y="279400"/>
                </a:cubicBezTo>
                <a:cubicBezTo>
                  <a:pt x="532389" y="265763"/>
                  <a:pt x="546100" y="254000"/>
                  <a:pt x="558800" y="241300"/>
                </a:cubicBezTo>
                <a:cubicBezTo>
                  <a:pt x="589027" y="150620"/>
                  <a:pt x="569348" y="187377"/>
                  <a:pt x="609600" y="127000"/>
                </a:cubicBezTo>
                <a:cubicBezTo>
                  <a:pt x="610430" y="123681"/>
                  <a:pt x="628375" y="46382"/>
                  <a:pt x="635000" y="38100"/>
                </a:cubicBezTo>
                <a:cubicBezTo>
                  <a:pt x="652905" y="15719"/>
                  <a:pt x="686101" y="8366"/>
                  <a:pt x="711200" y="0"/>
                </a:cubicBezTo>
                <a:cubicBezTo>
                  <a:pt x="750845" y="4956"/>
                  <a:pt x="818882" y="-1922"/>
                  <a:pt x="850900" y="38100"/>
                </a:cubicBezTo>
                <a:cubicBezTo>
                  <a:pt x="859263" y="48553"/>
                  <a:pt x="859367" y="63500"/>
                  <a:pt x="863600" y="76200"/>
                </a:cubicBezTo>
                <a:cubicBezTo>
                  <a:pt x="867833" y="139700"/>
                  <a:pt x="870787" y="203298"/>
                  <a:pt x="876300" y="266700"/>
                </a:cubicBezTo>
                <a:cubicBezTo>
                  <a:pt x="879257" y="300702"/>
                  <a:pt x="885910" y="334310"/>
                  <a:pt x="889000" y="368300"/>
                </a:cubicBezTo>
                <a:cubicBezTo>
                  <a:pt x="919263" y="701197"/>
                  <a:pt x="885638" y="417607"/>
                  <a:pt x="914400" y="647700"/>
                </a:cubicBezTo>
                <a:cubicBezTo>
                  <a:pt x="910167" y="677333"/>
                  <a:pt x="912446" y="708661"/>
                  <a:pt x="901700" y="736600"/>
                </a:cubicBezTo>
                <a:cubicBezTo>
                  <a:pt x="890741" y="765092"/>
                  <a:pt x="867833" y="787400"/>
                  <a:pt x="850900" y="812800"/>
                </a:cubicBezTo>
                <a:cubicBezTo>
                  <a:pt x="842433" y="825500"/>
                  <a:pt x="838588" y="843047"/>
                  <a:pt x="825500" y="850900"/>
                </a:cubicBezTo>
                <a:cubicBezTo>
                  <a:pt x="750521" y="895888"/>
                  <a:pt x="785418" y="881194"/>
                  <a:pt x="723900" y="901700"/>
                </a:cubicBezTo>
                <a:lnTo>
                  <a:pt x="165100" y="889000"/>
                </a:lnTo>
                <a:cubicBezTo>
                  <a:pt x="50735" y="884684"/>
                  <a:pt x="76682" y="893555"/>
                  <a:pt x="12700" y="850900"/>
                </a:cubicBezTo>
                <a:cubicBezTo>
                  <a:pt x="8467" y="838200"/>
                  <a:pt x="0" y="826187"/>
                  <a:pt x="0" y="812800"/>
                </a:cubicBezTo>
                <a:cubicBezTo>
                  <a:pt x="0" y="779827"/>
                  <a:pt x="19050" y="772583"/>
                  <a:pt x="38100" y="7493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29486" y="0"/>
            <a:ext cx="3657500" cy="1205897"/>
          </a:xfrm>
          <a:noFill/>
        </p:spPr>
        <p:txBody>
          <a:bodyPr>
            <a:normAutofit/>
          </a:bodyPr>
          <a:lstStyle/>
          <a:p>
            <a:pPr algn="ctr"/>
            <a:r>
              <a:rPr lang="en-GB" dirty="0" smtClean="0"/>
              <a:t>Service availability: </a:t>
            </a:r>
            <a:r>
              <a:rPr lang="en-GB" b="0" dirty="0" smtClean="0"/>
              <a:t>transitional care</a:t>
            </a:r>
            <a:endParaRPr lang="en-GB" b="0" dirty="0"/>
          </a:p>
        </p:txBody>
      </p:sp>
      <p:grpSp>
        <p:nvGrpSpPr>
          <p:cNvPr id="10" name="Group 9"/>
          <p:cNvGrpSpPr/>
          <p:nvPr/>
        </p:nvGrpSpPr>
        <p:grpSpPr>
          <a:xfrm>
            <a:off x="-68157" y="-1719315"/>
            <a:ext cx="4785956" cy="8666971"/>
            <a:chOff x="5414338" y="-17586"/>
            <a:chExt cx="3854243" cy="6979715"/>
          </a:xfrm>
        </p:grpSpPr>
        <p:grpSp>
          <p:nvGrpSpPr>
            <p:cNvPr id="11" name="Group 10"/>
            <p:cNvGrpSpPr/>
            <p:nvPr/>
          </p:nvGrpSpPr>
          <p:grpSpPr>
            <a:xfrm>
              <a:off x="5414338" y="-17586"/>
              <a:ext cx="3596310" cy="6875585"/>
              <a:chOff x="5414338" y="-17586"/>
              <a:chExt cx="3596310" cy="6875585"/>
            </a:xfrm>
          </p:grpSpPr>
          <p:pic>
            <p:nvPicPr>
              <p:cNvPr id="13" name="Picture 12"/>
              <p:cNvPicPr/>
              <p:nvPr/>
            </p:nvPicPr>
            <p:blipFill rotWithShape="1">
              <a:blip r:embed="rId4" cstate="print">
                <a:extLst>
                  <a:ext uri="{28A0092B-C50C-407E-A947-70E740481C1C}">
                    <a14:useLocalDpi xmlns:a14="http://schemas.microsoft.com/office/drawing/2010/main" val="0"/>
                  </a:ext>
                </a:extLst>
              </a:blip>
              <a:srcRect/>
              <a:stretch/>
            </p:blipFill>
            <p:spPr>
              <a:xfrm>
                <a:off x="5575299" y="-17586"/>
                <a:ext cx="3435349" cy="6875585"/>
              </a:xfrm>
              <a:prstGeom prst="rect">
                <a:avLst/>
              </a:prstGeom>
            </p:spPr>
          </p:pic>
          <p:sp>
            <p:nvSpPr>
              <p:cNvPr id="14" name="Freeform 13"/>
              <p:cNvSpPr/>
              <p:nvPr/>
            </p:nvSpPr>
            <p:spPr>
              <a:xfrm>
                <a:off x="5414338" y="3543300"/>
                <a:ext cx="1461247" cy="2235259"/>
              </a:xfrm>
              <a:custGeom>
                <a:avLst/>
                <a:gdLst>
                  <a:gd name="connsiteX0" fmla="*/ 89647 w 1461247"/>
                  <a:gd name="connsiteY0" fmla="*/ 0 h 2235259"/>
                  <a:gd name="connsiteX1" fmla="*/ 432547 w 1461247"/>
                  <a:gd name="connsiteY1" fmla="*/ 25400 h 2235259"/>
                  <a:gd name="connsiteX2" fmla="*/ 584947 w 1461247"/>
                  <a:gd name="connsiteY2" fmla="*/ 76200 h 2235259"/>
                  <a:gd name="connsiteX3" fmla="*/ 699247 w 1461247"/>
                  <a:gd name="connsiteY3" fmla="*/ 114300 h 2235259"/>
                  <a:gd name="connsiteX4" fmla="*/ 750047 w 1461247"/>
                  <a:gd name="connsiteY4" fmla="*/ 127000 h 2235259"/>
                  <a:gd name="connsiteX5" fmla="*/ 826247 w 1461247"/>
                  <a:gd name="connsiteY5" fmla="*/ 177800 h 2235259"/>
                  <a:gd name="connsiteX6" fmla="*/ 838947 w 1461247"/>
                  <a:gd name="connsiteY6" fmla="*/ 215900 h 2235259"/>
                  <a:gd name="connsiteX7" fmla="*/ 889747 w 1461247"/>
                  <a:gd name="connsiteY7" fmla="*/ 292100 h 2235259"/>
                  <a:gd name="connsiteX8" fmla="*/ 927847 w 1461247"/>
                  <a:gd name="connsiteY8" fmla="*/ 368300 h 2235259"/>
                  <a:gd name="connsiteX9" fmla="*/ 940547 w 1461247"/>
                  <a:gd name="connsiteY9" fmla="*/ 406400 h 2235259"/>
                  <a:gd name="connsiteX10" fmla="*/ 965947 w 1461247"/>
                  <a:gd name="connsiteY10" fmla="*/ 444500 h 2235259"/>
                  <a:gd name="connsiteX11" fmla="*/ 978647 w 1461247"/>
                  <a:gd name="connsiteY11" fmla="*/ 482600 h 2235259"/>
                  <a:gd name="connsiteX12" fmla="*/ 1029447 w 1461247"/>
                  <a:gd name="connsiteY12" fmla="*/ 558800 h 2235259"/>
                  <a:gd name="connsiteX13" fmla="*/ 1067547 w 1461247"/>
                  <a:gd name="connsiteY13" fmla="*/ 635000 h 2235259"/>
                  <a:gd name="connsiteX14" fmla="*/ 1092947 w 1461247"/>
                  <a:gd name="connsiteY14" fmla="*/ 749300 h 2235259"/>
                  <a:gd name="connsiteX15" fmla="*/ 1258047 w 1461247"/>
                  <a:gd name="connsiteY15" fmla="*/ 711200 h 2235259"/>
                  <a:gd name="connsiteX16" fmla="*/ 1283447 w 1461247"/>
                  <a:gd name="connsiteY16" fmla="*/ 673100 h 2235259"/>
                  <a:gd name="connsiteX17" fmla="*/ 1359647 w 1461247"/>
                  <a:gd name="connsiteY17" fmla="*/ 647700 h 2235259"/>
                  <a:gd name="connsiteX18" fmla="*/ 1410447 w 1461247"/>
                  <a:gd name="connsiteY18" fmla="*/ 660400 h 2235259"/>
                  <a:gd name="connsiteX19" fmla="*/ 1423147 w 1461247"/>
                  <a:gd name="connsiteY19" fmla="*/ 698500 h 2235259"/>
                  <a:gd name="connsiteX20" fmla="*/ 1461247 w 1461247"/>
                  <a:gd name="connsiteY20" fmla="*/ 774700 h 2235259"/>
                  <a:gd name="connsiteX21" fmla="*/ 1448547 w 1461247"/>
                  <a:gd name="connsiteY21" fmla="*/ 889000 h 2235259"/>
                  <a:gd name="connsiteX22" fmla="*/ 1372347 w 1461247"/>
                  <a:gd name="connsiteY22" fmla="*/ 939800 h 2235259"/>
                  <a:gd name="connsiteX23" fmla="*/ 1308847 w 1461247"/>
                  <a:gd name="connsiteY23" fmla="*/ 1003300 h 2235259"/>
                  <a:gd name="connsiteX24" fmla="*/ 1232647 w 1461247"/>
                  <a:gd name="connsiteY24" fmla="*/ 1066800 h 2235259"/>
                  <a:gd name="connsiteX25" fmla="*/ 1207247 w 1461247"/>
                  <a:gd name="connsiteY25" fmla="*/ 1104900 h 2235259"/>
                  <a:gd name="connsiteX26" fmla="*/ 1169147 w 1461247"/>
                  <a:gd name="connsiteY26" fmla="*/ 1117600 h 2235259"/>
                  <a:gd name="connsiteX27" fmla="*/ 1118347 w 1461247"/>
                  <a:gd name="connsiteY27" fmla="*/ 1168400 h 2235259"/>
                  <a:gd name="connsiteX28" fmla="*/ 1105647 w 1461247"/>
                  <a:gd name="connsiteY28" fmla="*/ 1206500 h 2235259"/>
                  <a:gd name="connsiteX29" fmla="*/ 1080247 w 1461247"/>
                  <a:gd name="connsiteY29" fmla="*/ 1244600 h 2235259"/>
                  <a:gd name="connsiteX30" fmla="*/ 1054847 w 1461247"/>
                  <a:gd name="connsiteY30" fmla="*/ 1320800 h 2235259"/>
                  <a:gd name="connsiteX31" fmla="*/ 1029447 w 1461247"/>
                  <a:gd name="connsiteY31" fmla="*/ 1574800 h 2235259"/>
                  <a:gd name="connsiteX32" fmla="*/ 1004047 w 1461247"/>
                  <a:gd name="connsiteY32" fmla="*/ 1612900 h 2235259"/>
                  <a:gd name="connsiteX33" fmla="*/ 953247 w 1461247"/>
                  <a:gd name="connsiteY33" fmla="*/ 1714500 h 2235259"/>
                  <a:gd name="connsiteX34" fmla="*/ 927847 w 1461247"/>
                  <a:gd name="connsiteY34" fmla="*/ 1765300 h 2235259"/>
                  <a:gd name="connsiteX35" fmla="*/ 915147 w 1461247"/>
                  <a:gd name="connsiteY35" fmla="*/ 1803400 h 2235259"/>
                  <a:gd name="connsiteX36" fmla="*/ 877047 w 1461247"/>
                  <a:gd name="connsiteY36" fmla="*/ 1841500 h 2235259"/>
                  <a:gd name="connsiteX37" fmla="*/ 813547 w 1461247"/>
                  <a:gd name="connsiteY37" fmla="*/ 1955800 h 2235259"/>
                  <a:gd name="connsiteX38" fmla="*/ 788147 w 1461247"/>
                  <a:gd name="connsiteY38" fmla="*/ 1993900 h 2235259"/>
                  <a:gd name="connsiteX39" fmla="*/ 762747 w 1461247"/>
                  <a:gd name="connsiteY39" fmla="*/ 2032000 h 2235259"/>
                  <a:gd name="connsiteX40" fmla="*/ 724647 w 1461247"/>
                  <a:gd name="connsiteY40" fmla="*/ 2057400 h 2235259"/>
                  <a:gd name="connsiteX41" fmla="*/ 661147 w 1461247"/>
                  <a:gd name="connsiteY41" fmla="*/ 2108200 h 2235259"/>
                  <a:gd name="connsiteX42" fmla="*/ 623047 w 1461247"/>
                  <a:gd name="connsiteY42" fmla="*/ 2133600 h 2235259"/>
                  <a:gd name="connsiteX43" fmla="*/ 419847 w 1461247"/>
                  <a:gd name="connsiteY43" fmla="*/ 2184400 h 2235259"/>
                  <a:gd name="connsiteX44" fmla="*/ 292847 w 1461247"/>
                  <a:gd name="connsiteY44" fmla="*/ 2209800 h 2235259"/>
                  <a:gd name="connsiteX45" fmla="*/ 38847 w 1461247"/>
                  <a:gd name="connsiteY45" fmla="*/ 2197100 h 2235259"/>
                  <a:gd name="connsiteX46" fmla="*/ 26147 w 1461247"/>
                  <a:gd name="connsiteY46" fmla="*/ 1435100 h 2235259"/>
                  <a:gd name="connsiteX47" fmla="*/ 13447 w 1461247"/>
                  <a:gd name="connsiteY47" fmla="*/ 1117600 h 2235259"/>
                  <a:gd name="connsiteX48" fmla="*/ 26147 w 1461247"/>
                  <a:gd name="connsiteY48" fmla="*/ 50800 h 2235259"/>
                  <a:gd name="connsiteX49" fmla="*/ 89647 w 1461247"/>
                  <a:gd name="connsiteY49" fmla="*/ 0 h 22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61247" h="2235259">
                    <a:moveTo>
                      <a:pt x="89647" y="0"/>
                    </a:moveTo>
                    <a:cubicBezTo>
                      <a:pt x="203947" y="8467"/>
                      <a:pt x="323815" y="-10844"/>
                      <a:pt x="432547" y="25400"/>
                    </a:cubicBezTo>
                    <a:lnTo>
                      <a:pt x="584947" y="76200"/>
                    </a:lnTo>
                    <a:lnTo>
                      <a:pt x="699247" y="114300"/>
                    </a:lnTo>
                    <a:lnTo>
                      <a:pt x="750047" y="127000"/>
                    </a:lnTo>
                    <a:cubicBezTo>
                      <a:pt x="775447" y="143933"/>
                      <a:pt x="816594" y="148840"/>
                      <a:pt x="826247" y="177800"/>
                    </a:cubicBezTo>
                    <a:cubicBezTo>
                      <a:pt x="830480" y="190500"/>
                      <a:pt x="832446" y="204198"/>
                      <a:pt x="838947" y="215900"/>
                    </a:cubicBezTo>
                    <a:cubicBezTo>
                      <a:pt x="853772" y="242585"/>
                      <a:pt x="880094" y="263140"/>
                      <a:pt x="889747" y="292100"/>
                    </a:cubicBezTo>
                    <a:cubicBezTo>
                      <a:pt x="921669" y="387865"/>
                      <a:pt x="878608" y="269823"/>
                      <a:pt x="927847" y="368300"/>
                    </a:cubicBezTo>
                    <a:cubicBezTo>
                      <a:pt x="933834" y="380274"/>
                      <a:pt x="934560" y="394426"/>
                      <a:pt x="940547" y="406400"/>
                    </a:cubicBezTo>
                    <a:cubicBezTo>
                      <a:pt x="947373" y="420052"/>
                      <a:pt x="959121" y="430848"/>
                      <a:pt x="965947" y="444500"/>
                    </a:cubicBezTo>
                    <a:cubicBezTo>
                      <a:pt x="971934" y="456474"/>
                      <a:pt x="972146" y="470898"/>
                      <a:pt x="978647" y="482600"/>
                    </a:cubicBezTo>
                    <a:cubicBezTo>
                      <a:pt x="993472" y="509285"/>
                      <a:pt x="1019794" y="529840"/>
                      <a:pt x="1029447" y="558800"/>
                    </a:cubicBezTo>
                    <a:cubicBezTo>
                      <a:pt x="1061369" y="654565"/>
                      <a:pt x="1018308" y="536523"/>
                      <a:pt x="1067547" y="635000"/>
                    </a:cubicBezTo>
                    <a:cubicBezTo>
                      <a:pt x="1083179" y="666264"/>
                      <a:pt x="1088069" y="720034"/>
                      <a:pt x="1092947" y="749300"/>
                    </a:cubicBezTo>
                    <a:cubicBezTo>
                      <a:pt x="1159258" y="742669"/>
                      <a:pt x="1211770" y="757477"/>
                      <a:pt x="1258047" y="711200"/>
                    </a:cubicBezTo>
                    <a:cubicBezTo>
                      <a:pt x="1268840" y="700407"/>
                      <a:pt x="1270504" y="681190"/>
                      <a:pt x="1283447" y="673100"/>
                    </a:cubicBezTo>
                    <a:cubicBezTo>
                      <a:pt x="1306151" y="658910"/>
                      <a:pt x="1359647" y="647700"/>
                      <a:pt x="1359647" y="647700"/>
                    </a:cubicBezTo>
                    <a:cubicBezTo>
                      <a:pt x="1376580" y="651933"/>
                      <a:pt x="1396817" y="649496"/>
                      <a:pt x="1410447" y="660400"/>
                    </a:cubicBezTo>
                    <a:cubicBezTo>
                      <a:pt x="1420900" y="668763"/>
                      <a:pt x="1417160" y="686526"/>
                      <a:pt x="1423147" y="698500"/>
                    </a:cubicBezTo>
                    <a:cubicBezTo>
                      <a:pt x="1472386" y="796977"/>
                      <a:pt x="1429325" y="678935"/>
                      <a:pt x="1461247" y="774700"/>
                    </a:cubicBezTo>
                    <a:cubicBezTo>
                      <a:pt x="1457014" y="812800"/>
                      <a:pt x="1466721" y="855248"/>
                      <a:pt x="1448547" y="889000"/>
                    </a:cubicBezTo>
                    <a:cubicBezTo>
                      <a:pt x="1434074" y="915878"/>
                      <a:pt x="1372347" y="939800"/>
                      <a:pt x="1372347" y="939800"/>
                    </a:cubicBezTo>
                    <a:cubicBezTo>
                      <a:pt x="1325780" y="1009650"/>
                      <a:pt x="1372347" y="950383"/>
                      <a:pt x="1308847" y="1003300"/>
                    </a:cubicBezTo>
                    <a:cubicBezTo>
                      <a:pt x="1211061" y="1084788"/>
                      <a:pt x="1327242" y="1003737"/>
                      <a:pt x="1232647" y="1066800"/>
                    </a:cubicBezTo>
                    <a:cubicBezTo>
                      <a:pt x="1224180" y="1079500"/>
                      <a:pt x="1219166" y="1095365"/>
                      <a:pt x="1207247" y="1104900"/>
                    </a:cubicBezTo>
                    <a:cubicBezTo>
                      <a:pt x="1196794" y="1113263"/>
                      <a:pt x="1178613" y="1108134"/>
                      <a:pt x="1169147" y="1117600"/>
                    </a:cubicBezTo>
                    <a:cubicBezTo>
                      <a:pt x="1101414" y="1185333"/>
                      <a:pt x="1219947" y="1134533"/>
                      <a:pt x="1118347" y="1168400"/>
                    </a:cubicBezTo>
                    <a:cubicBezTo>
                      <a:pt x="1114114" y="1181100"/>
                      <a:pt x="1111634" y="1194526"/>
                      <a:pt x="1105647" y="1206500"/>
                    </a:cubicBezTo>
                    <a:cubicBezTo>
                      <a:pt x="1098821" y="1220152"/>
                      <a:pt x="1086446" y="1230652"/>
                      <a:pt x="1080247" y="1244600"/>
                    </a:cubicBezTo>
                    <a:cubicBezTo>
                      <a:pt x="1069373" y="1269066"/>
                      <a:pt x="1054847" y="1320800"/>
                      <a:pt x="1054847" y="1320800"/>
                    </a:cubicBezTo>
                    <a:cubicBezTo>
                      <a:pt x="1054193" y="1329299"/>
                      <a:pt x="1042175" y="1532374"/>
                      <a:pt x="1029447" y="1574800"/>
                    </a:cubicBezTo>
                    <a:cubicBezTo>
                      <a:pt x="1025061" y="1589420"/>
                      <a:pt x="1012514" y="1600200"/>
                      <a:pt x="1004047" y="1612900"/>
                    </a:cubicBezTo>
                    <a:cubicBezTo>
                      <a:pt x="981763" y="1702036"/>
                      <a:pt x="1007217" y="1628149"/>
                      <a:pt x="953247" y="1714500"/>
                    </a:cubicBezTo>
                    <a:cubicBezTo>
                      <a:pt x="943213" y="1730554"/>
                      <a:pt x="935305" y="1747899"/>
                      <a:pt x="927847" y="1765300"/>
                    </a:cubicBezTo>
                    <a:cubicBezTo>
                      <a:pt x="922574" y="1777605"/>
                      <a:pt x="922573" y="1792261"/>
                      <a:pt x="915147" y="1803400"/>
                    </a:cubicBezTo>
                    <a:cubicBezTo>
                      <a:pt x="905184" y="1818344"/>
                      <a:pt x="889747" y="1828800"/>
                      <a:pt x="877047" y="1841500"/>
                    </a:cubicBezTo>
                    <a:cubicBezTo>
                      <a:pt x="854694" y="1908560"/>
                      <a:pt x="871773" y="1868461"/>
                      <a:pt x="813547" y="1955800"/>
                    </a:cubicBezTo>
                    <a:lnTo>
                      <a:pt x="788147" y="1993900"/>
                    </a:lnTo>
                    <a:cubicBezTo>
                      <a:pt x="779680" y="2006600"/>
                      <a:pt x="775447" y="2023533"/>
                      <a:pt x="762747" y="2032000"/>
                    </a:cubicBezTo>
                    <a:lnTo>
                      <a:pt x="724647" y="2057400"/>
                    </a:lnTo>
                    <a:cubicBezTo>
                      <a:pt x="681829" y="2121626"/>
                      <a:pt x="722491" y="2077528"/>
                      <a:pt x="661147" y="2108200"/>
                    </a:cubicBezTo>
                    <a:cubicBezTo>
                      <a:pt x="647495" y="2115026"/>
                      <a:pt x="637136" y="2127729"/>
                      <a:pt x="623047" y="2133600"/>
                    </a:cubicBezTo>
                    <a:cubicBezTo>
                      <a:pt x="505701" y="2182494"/>
                      <a:pt x="529608" y="2165030"/>
                      <a:pt x="419847" y="2184400"/>
                    </a:cubicBezTo>
                    <a:cubicBezTo>
                      <a:pt x="377332" y="2191903"/>
                      <a:pt x="292847" y="2209800"/>
                      <a:pt x="292847" y="2209800"/>
                    </a:cubicBezTo>
                    <a:cubicBezTo>
                      <a:pt x="208180" y="2205567"/>
                      <a:pt x="66442" y="2277256"/>
                      <a:pt x="38847" y="2197100"/>
                    </a:cubicBezTo>
                    <a:cubicBezTo>
                      <a:pt x="-43845" y="1956900"/>
                      <a:pt x="32123" y="1689065"/>
                      <a:pt x="26147" y="1435100"/>
                    </a:cubicBezTo>
                    <a:cubicBezTo>
                      <a:pt x="23656" y="1329211"/>
                      <a:pt x="17680" y="1223433"/>
                      <a:pt x="13447" y="1117600"/>
                    </a:cubicBezTo>
                    <a:cubicBezTo>
                      <a:pt x="17680" y="762000"/>
                      <a:pt x="9624" y="406041"/>
                      <a:pt x="26147" y="50800"/>
                    </a:cubicBezTo>
                    <a:cubicBezTo>
                      <a:pt x="27438" y="23052"/>
                      <a:pt x="60170" y="25400"/>
                      <a:pt x="896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Freeform 11"/>
            <p:cNvSpPr/>
            <p:nvPr/>
          </p:nvSpPr>
          <p:spPr>
            <a:xfrm>
              <a:off x="8354181" y="6060429"/>
              <a:ext cx="914400" cy="901700"/>
            </a:xfrm>
            <a:custGeom>
              <a:avLst/>
              <a:gdLst>
                <a:gd name="connsiteX0" fmla="*/ 38100 w 914400"/>
                <a:gd name="connsiteY0" fmla="*/ 749300 h 901700"/>
                <a:gd name="connsiteX1" fmla="*/ 114300 w 914400"/>
                <a:gd name="connsiteY1" fmla="*/ 673100 h 901700"/>
                <a:gd name="connsiteX2" fmla="*/ 139700 w 914400"/>
                <a:gd name="connsiteY2" fmla="*/ 635000 h 901700"/>
                <a:gd name="connsiteX3" fmla="*/ 254000 w 914400"/>
                <a:gd name="connsiteY3" fmla="*/ 520700 h 901700"/>
                <a:gd name="connsiteX4" fmla="*/ 292100 w 914400"/>
                <a:gd name="connsiteY4" fmla="*/ 482600 h 901700"/>
                <a:gd name="connsiteX5" fmla="*/ 444500 w 914400"/>
                <a:gd name="connsiteY5" fmla="*/ 355600 h 901700"/>
                <a:gd name="connsiteX6" fmla="*/ 482600 w 914400"/>
                <a:gd name="connsiteY6" fmla="*/ 330200 h 901700"/>
                <a:gd name="connsiteX7" fmla="*/ 520700 w 914400"/>
                <a:gd name="connsiteY7" fmla="*/ 279400 h 901700"/>
                <a:gd name="connsiteX8" fmla="*/ 558800 w 914400"/>
                <a:gd name="connsiteY8" fmla="*/ 241300 h 901700"/>
                <a:gd name="connsiteX9" fmla="*/ 609600 w 914400"/>
                <a:gd name="connsiteY9" fmla="*/ 127000 h 901700"/>
                <a:gd name="connsiteX10" fmla="*/ 635000 w 914400"/>
                <a:gd name="connsiteY10" fmla="*/ 38100 h 901700"/>
                <a:gd name="connsiteX11" fmla="*/ 711200 w 914400"/>
                <a:gd name="connsiteY11" fmla="*/ 0 h 901700"/>
                <a:gd name="connsiteX12" fmla="*/ 850900 w 914400"/>
                <a:gd name="connsiteY12" fmla="*/ 38100 h 901700"/>
                <a:gd name="connsiteX13" fmla="*/ 863600 w 914400"/>
                <a:gd name="connsiteY13" fmla="*/ 76200 h 901700"/>
                <a:gd name="connsiteX14" fmla="*/ 876300 w 914400"/>
                <a:gd name="connsiteY14" fmla="*/ 266700 h 901700"/>
                <a:gd name="connsiteX15" fmla="*/ 889000 w 914400"/>
                <a:gd name="connsiteY15" fmla="*/ 368300 h 901700"/>
                <a:gd name="connsiteX16" fmla="*/ 914400 w 914400"/>
                <a:gd name="connsiteY16" fmla="*/ 647700 h 901700"/>
                <a:gd name="connsiteX17" fmla="*/ 901700 w 914400"/>
                <a:gd name="connsiteY17" fmla="*/ 736600 h 901700"/>
                <a:gd name="connsiteX18" fmla="*/ 850900 w 914400"/>
                <a:gd name="connsiteY18" fmla="*/ 812800 h 901700"/>
                <a:gd name="connsiteX19" fmla="*/ 825500 w 914400"/>
                <a:gd name="connsiteY19" fmla="*/ 850900 h 901700"/>
                <a:gd name="connsiteX20" fmla="*/ 723900 w 914400"/>
                <a:gd name="connsiteY20" fmla="*/ 901700 h 901700"/>
                <a:gd name="connsiteX21" fmla="*/ 165100 w 914400"/>
                <a:gd name="connsiteY21" fmla="*/ 889000 h 901700"/>
                <a:gd name="connsiteX22" fmla="*/ 12700 w 914400"/>
                <a:gd name="connsiteY22" fmla="*/ 850900 h 901700"/>
                <a:gd name="connsiteX23" fmla="*/ 0 w 914400"/>
                <a:gd name="connsiteY23" fmla="*/ 812800 h 901700"/>
                <a:gd name="connsiteX24" fmla="*/ 38100 w 914400"/>
                <a:gd name="connsiteY24" fmla="*/ 7493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4400" h="901700">
                  <a:moveTo>
                    <a:pt x="38100" y="749300"/>
                  </a:moveTo>
                  <a:cubicBezTo>
                    <a:pt x="57150" y="726017"/>
                    <a:pt x="90435" y="699948"/>
                    <a:pt x="114300" y="673100"/>
                  </a:cubicBezTo>
                  <a:cubicBezTo>
                    <a:pt x="124441" y="661692"/>
                    <a:pt x="129386" y="646252"/>
                    <a:pt x="139700" y="635000"/>
                  </a:cubicBezTo>
                  <a:cubicBezTo>
                    <a:pt x="176109" y="595281"/>
                    <a:pt x="215900" y="558800"/>
                    <a:pt x="254000" y="520700"/>
                  </a:cubicBezTo>
                  <a:cubicBezTo>
                    <a:pt x="266700" y="508000"/>
                    <a:pt x="278302" y="494098"/>
                    <a:pt x="292100" y="482600"/>
                  </a:cubicBezTo>
                  <a:cubicBezTo>
                    <a:pt x="342900" y="440267"/>
                    <a:pt x="389479" y="392281"/>
                    <a:pt x="444500" y="355600"/>
                  </a:cubicBezTo>
                  <a:cubicBezTo>
                    <a:pt x="457200" y="347133"/>
                    <a:pt x="471807" y="340993"/>
                    <a:pt x="482600" y="330200"/>
                  </a:cubicBezTo>
                  <a:cubicBezTo>
                    <a:pt x="497567" y="315233"/>
                    <a:pt x="506925" y="295471"/>
                    <a:pt x="520700" y="279400"/>
                  </a:cubicBezTo>
                  <a:cubicBezTo>
                    <a:pt x="532389" y="265763"/>
                    <a:pt x="546100" y="254000"/>
                    <a:pt x="558800" y="241300"/>
                  </a:cubicBezTo>
                  <a:cubicBezTo>
                    <a:pt x="589027" y="150620"/>
                    <a:pt x="569348" y="187377"/>
                    <a:pt x="609600" y="127000"/>
                  </a:cubicBezTo>
                  <a:cubicBezTo>
                    <a:pt x="610430" y="123681"/>
                    <a:pt x="628375" y="46382"/>
                    <a:pt x="635000" y="38100"/>
                  </a:cubicBezTo>
                  <a:cubicBezTo>
                    <a:pt x="652905" y="15719"/>
                    <a:pt x="686101" y="8366"/>
                    <a:pt x="711200" y="0"/>
                  </a:cubicBezTo>
                  <a:cubicBezTo>
                    <a:pt x="750845" y="4956"/>
                    <a:pt x="818882" y="-1922"/>
                    <a:pt x="850900" y="38100"/>
                  </a:cubicBezTo>
                  <a:cubicBezTo>
                    <a:pt x="859263" y="48553"/>
                    <a:pt x="859367" y="63500"/>
                    <a:pt x="863600" y="76200"/>
                  </a:cubicBezTo>
                  <a:cubicBezTo>
                    <a:pt x="867833" y="139700"/>
                    <a:pt x="870787" y="203298"/>
                    <a:pt x="876300" y="266700"/>
                  </a:cubicBezTo>
                  <a:cubicBezTo>
                    <a:pt x="879257" y="300702"/>
                    <a:pt x="885910" y="334310"/>
                    <a:pt x="889000" y="368300"/>
                  </a:cubicBezTo>
                  <a:cubicBezTo>
                    <a:pt x="919263" y="701197"/>
                    <a:pt x="885638" y="417607"/>
                    <a:pt x="914400" y="647700"/>
                  </a:cubicBezTo>
                  <a:cubicBezTo>
                    <a:pt x="910167" y="677333"/>
                    <a:pt x="912446" y="708661"/>
                    <a:pt x="901700" y="736600"/>
                  </a:cubicBezTo>
                  <a:cubicBezTo>
                    <a:pt x="890741" y="765092"/>
                    <a:pt x="867833" y="787400"/>
                    <a:pt x="850900" y="812800"/>
                  </a:cubicBezTo>
                  <a:cubicBezTo>
                    <a:pt x="842433" y="825500"/>
                    <a:pt x="838588" y="843047"/>
                    <a:pt x="825500" y="850900"/>
                  </a:cubicBezTo>
                  <a:cubicBezTo>
                    <a:pt x="750521" y="895888"/>
                    <a:pt x="785418" y="881194"/>
                    <a:pt x="723900" y="901700"/>
                  </a:cubicBezTo>
                  <a:lnTo>
                    <a:pt x="165100" y="889000"/>
                  </a:lnTo>
                  <a:cubicBezTo>
                    <a:pt x="50735" y="884684"/>
                    <a:pt x="76682" y="893555"/>
                    <a:pt x="12700" y="850900"/>
                  </a:cubicBezTo>
                  <a:cubicBezTo>
                    <a:pt x="8467" y="838200"/>
                    <a:pt x="0" y="826187"/>
                    <a:pt x="0" y="812800"/>
                  </a:cubicBezTo>
                  <a:cubicBezTo>
                    <a:pt x="0" y="779827"/>
                    <a:pt x="19050" y="772583"/>
                    <a:pt x="38100" y="7493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Footer Placeholder 2"/>
          <p:cNvSpPr txBox="1">
            <a:spLocks/>
          </p:cNvSpPr>
          <p:nvPr/>
        </p:nvSpPr>
        <p:spPr>
          <a:xfrm>
            <a:off x="6393284" y="5986290"/>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7044" y="403126"/>
            <a:ext cx="1966065" cy="675909"/>
          </a:xfrm>
          <a:prstGeom prst="rect">
            <a:avLst/>
          </a:prstGeom>
        </p:spPr>
      </p:pic>
    </p:spTree>
    <p:extLst>
      <p:ext uri="{BB962C8B-B14F-4D97-AF65-F5344CB8AC3E}">
        <p14:creationId xmlns:p14="http://schemas.microsoft.com/office/powerpoint/2010/main" val="1567200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87086" y="-1728514"/>
            <a:ext cx="4301770" cy="8562177"/>
          </a:xfrm>
        </p:spPr>
      </p:pic>
      <p:pic>
        <p:nvPicPr>
          <p:cNvPr id="1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72049" y="2041071"/>
            <a:ext cx="3706586" cy="2645229"/>
          </a:xfrm>
          <a:prstGeom prst="rect">
            <a:avLst/>
          </a:prstGeom>
        </p:spPr>
      </p:pic>
      <p:sp>
        <p:nvSpPr>
          <p:cNvPr id="5" name="Freeform 4"/>
          <p:cNvSpPr/>
          <p:nvPr/>
        </p:nvSpPr>
        <p:spPr>
          <a:xfrm>
            <a:off x="0" y="2618137"/>
            <a:ext cx="1790432" cy="2966234"/>
          </a:xfrm>
          <a:custGeom>
            <a:avLst/>
            <a:gdLst>
              <a:gd name="connsiteX0" fmla="*/ 89647 w 1461247"/>
              <a:gd name="connsiteY0" fmla="*/ 0 h 2235259"/>
              <a:gd name="connsiteX1" fmla="*/ 432547 w 1461247"/>
              <a:gd name="connsiteY1" fmla="*/ 25400 h 2235259"/>
              <a:gd name="connsiteX2" fmla="*/ 584947 w 1461247"/>
              <a:gd name="connsiteY2" fmla="*/ 76200 h 2235259"/>
              <a:gd name="connsiteX3" fmla="*/ 699247 w 1461247"/>
              <a:gd name="connsiteY3" fmla="*/ 114300 h 2235259"/>
              <a:gd name="connsiteX4" fmla="*/ 750047 w 1461247"/>
              <a:gd name="connsiteY4" fmla="*/ 127000 h 2235259"/>
              <a:gd name="connsiteX5" fmla="*/ 826247 w 1461247"/>
              <a:gd name="connsiteY5" fmla="*/ 177800 h 2235259"/>
              <a:gd name="connsiteX6" fmla="*/ 838947 w 1461247"/>
              <a:gd name="connsiteY6" fmla="*/ 215900 h 2235259"/>
              <a:gd name="connsiteX7" fmla="*/ 889747 w 1461247"/>
              <a:gd name="connsiteY7" fmla="*/ 292100 h 2235259"/>
              <a:gd name="connsiteX8" fmla="*/ 927847 w 1461247"/>
              <a:gd name="connsiteY8" fmla="*/ 368300 h 2235259"/>
              <a:gd name="connsiteX9" fmla="*/ 940547 w 1461247"/>
              <a:gd name="connsiteY9" fmla="*/ 406400 h 2235259"/>
              <a:gd name="connsiteX10" fmla="*/ 965947 w 1461247"/>
              <a:gd name="connsiteY10" fmla="*/ 444500 h 2235259"/>
              <a:gd name="connsiteX11" fmla="*/ 978647 w 1461247"/>
              <a:gd name="connsiteY11" fmla="*/ 482600 h 2235259"/>
              <a:gd name="connsiteX12" fmla="*/ 1029447 w 1461247"/>
              <a:gd name="connsiteY12" fmla="*/ 558800 h 2235259"/>
              <a:gd name="connsiteX13" fmla="*/ 1067547 w 1461247"/>
              <a:gd name="connsiteY13" fmla="*/ 635000 h 2235259"/>
              <a:gd name="connsiteX14" fmla="*/ 1092947 w 1461247"/>
              <a:gd name="connsiteY14" fmla="*/ 749300 h 2235259"/>
              <a:gd name="connsiteX15" fmla="*/ 1258047 w 1461247"/>
              <a:gd name="connsiteY15" fmla="*/ 711200 h 2235259"/>
              <a:gd name="connsiteX16" fmla="*/ 1283447 w 1461247"/>
              <a:gd name="connsiteY16" fmla="*/ 673100 h 2235259"/>
              <a:gd name="connsiteX17" fmla="*/ 1359647 w 1461247"/>
              <a:gd name="connsiteY17" fmla="*/ 647700 h 2235259"/>
              <a:gd name="connsiteX18" fmla="*/ 1410447 w 1461247"/>
              <a:gd name="connsiteY18" fmla="*/ 660400 h 2235259"/>
              <a:gd name="connsiteX19" fmla="*/ 1423147 w 1461247"/>
              <a:gd name="connsiteY19" fmla="*/ 698500 h 2235259"/>
              <a:gd name="connsiteX20" fmla="*/ 1461247 w 1461247"/>
              <a:gd name="connsiteY20" fmla="*/ 774700 h 2235259"/>
              <a:gd name="connsiteX21" fmla="*/ 1448547 w 1461247"/>
              <a:gd name="connsiteY21" fmla="*/ 889000 h 2235259"/>
              <a:gd name="connsiteX22" fmla="*/ 1372347 w 1461247"/>
              <a:gd name="connsiteY22" fmla="*/ 939800 h 2235259"/>
              <a:gd name="connsiteX23" fmla="*/ 1308847 w 1461247"/>
              <a:gd name="connsiteY23" fmla="*/ 1003300 h 2235259"/>
              <a:gd name="connsiteX24" fmla="*/ 1232647 w 1461247"/>
              <a:gd name="connsiteY24" fmla="*/ 1066800 h 2235259"/>
              <a:gd name="connsiteX25" fmla="*/ 1207247 w 1461247"/>
              <a:gd name="connsiteY25" fmla="*/ 1104900 h 2235259"/>
              <a:gd name="connsiteX26" fmla="*/ 1169147 w 1461247"/>
              <a:gd name="connsiteY26" fmla="*/ 1117600 h 2235259"/>
              <a:gd name="connsiteX27" fmla="*/ 1118347 w 1461247"/>
              <a:gd name="connsiteY27" fmla="*/ 1168400 h 2235259"/>
              <a:gd name="connsiteX28" fmla="*/ 1105647 w 1461247"/>
              <a:gd name="connsiteY28" fmla="*/ 1206500 h 2235259"/>
              <a:gd name="connsiteX29" fmla="*/ 1080247 w 1461247"/>
              <a:gd name="connsiteY29" fmla="*/ 1244600 h 2235259"/>
              <a:gd name="connsiteX30" fmla="*/ 1054847 w 1461247"/>
              <a:gd name="connsiteY30" fmla="*/ 1320800 h 2235259"/>
              <a:gd name="connsiteX31" fmla="*/ 1029447 w 1461247"/>
              <a:gd name="connsiteY31" fmla="*/ 1574800 h 2235259"/>
              <a:gd name="connsiteX32" fmla="*/ 1004047 w 1461247"/>
              <a:gd name="connsiteY32" fmla="*/ 1612900 h 2235259"/>
              <a:gd name="connsiteX33" fmla="*/ 953247 w 1461247"/>
              <a:gd name="connsiteY33" fmla="*/ 1714500 h 2235259"/>
              <a:gd name="connsiteX34" fmla="*/ 927847 w 1461247"/>
              <a:gd name="connsiteY34" fmla="*/ 1765300 h 2235259"/>
              <a:gd name="connsiteX35" fmla="*/ 915147 w 1461247"/>
              <a:gd name="connsiteY35" fmla="*/ 1803400 h 2235259"/>
              <a:gd name="connsiteX36" fmla="*/ 877047 w 1461247"/>
              <a:gd name="connsiteY36" fmla="*/ 1841500 h 2235259"/>
              <a:gd name="connsiteX37" fmla="*/ 813547 w 1461247"/>
              <a:gd name="connsiteY37" fmla="*/ 1955800 h 2235259"/>
              <a:gd name="connsiteX38" fmla="*/ 788147 w 1461247"/>
              <a:gd name="connsiteY38" fmla="*/ 1993900 h 2235259"/>
              <a:gd name="connsiteX39" fmla="*/ 762747 w 1461247"/>
              <a:gd name="connsiteY39" fmla="*/ 2032000 h 2235259"/>
              <a:gd name="connsiteX40" fmla="*/ 724647 w 1461247"/>
              <a:gd name="connsiteY40" fmla="*/ 2057400 h 2235259"/>
              <a:gd name="connsiteX41" fmla="*/ 661147 w 1461247"/>
              <a:gd name="connsiteY41" fmla="*/ 2108200 h 2235259"/>
              <a:gd name="connsiteX42" fmla="*/ 623047 w 1461247"/>
              <a:gd name="connsiteY42" fmla="*/ 2133600 h 2235259"/>
              <a:gd name="connsiteX43" fmla="*/ 419847 w 1461247"/>
              <a:gd name="connsiteY43" fmla="*/ 2184400 h 2235259"/>
              <a:gd name="connsiteX44" fmla="*/ 292847 w 1461247"/>
              <a:gd name="connsiteY44" fmla="*/ 2209800 h 2235259"/>
              <a:gd name="connsiteX45" fmla="*/ 38847 w 1461247"/>
              <a:gd name="connsiteY45" fmla="*/ 2197100 h 2235259"/>
              <a:gd name="connsiteX46" fmla="*/ 26147 w 1461247"/>
              <a:gd name="connsiteY46" fmla="*/ 1435100 h 2235259"/>
              <a:gd name="connsiteX47" fmla="*/ 13447 w 1461247"/>
              <a:gd name="connsiteY47" fmla="*/ 1117600 h 2235259"/>
              <a:gd name="connsiteX48" fmla="*/ 26147 w 1461247"/>
              <a:gd name="connsiteY48" fmla="*/ 50800 h 2235259"/>
              <a:gd name="connsiteX49" fmla="*/ 89647 w 1461247"/>
              <a:gd name="connsiteY49" fmla="*/ 0 h 22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61247" h="2235259">
                <a:moveTo>
                  <a:pt x="89647" y="0"/>
                </a:moveTo>
                <a:cubicBezTo>
                  <a:pt x="203947" y="8467"/>
                  <a:pt x="323815" y="-10844"/>
                  <a:pt x="432547" y="25400"/>
                </a:cubicBezTo>
                <a:lnTo>
                  <a:pt x="584947" y="76200"/>
                </a:lnTo>
                <a:lnTo>
                  <a:pt x="699247" y="114300"/>
                </a:lnTo>
                <a:lnTo>
                  <a:pt x="750047" y="127000"/>
                </a:lnTo>
                <a:cubicBezTo>
                  <a:pt x="775447" y="143933"/>
                  <a:pt x="816594" y="148840"/>
                  <a:pt x="826247" y="177800"/>
                </a:cubicBezTo>
                <a:cubicBezTo>
                  <a:pt x="830480" y="190500"/>
                  <a:pt x="832446" y="204198"/>
                  <a:pt x="838947" y="215900"/>
                </a:cubicBezTo>
                <a:cubicBezTo>
                  <a:pt x="853772" y="242585"/>
                  <a:pt x="880094" y="263140"/>
                  <a:pt x="889747" y="292100"/>
                </a:cubicBezTo>
                <a:cubicBezTo>
                  <a:pt x="921669" y="387865"/>
                  <a:pt x="878608" y="269823"/>
                  <a:pt x="927847" y="368300"/>
                </a:cubicBezTo>
                <a:cubicBezTo>
                  <a:pt x="933834" y="380274"/>
                  <a:pt x="934560" y="394426"/>
                  <a:pt x="940547" y="406400"/>
                </a:cubicBezTo>
                <a:cubicBezTo>
                  <a:pt x="947373" y="420052"/>
                  <a:pt x="959121" y="430848"/>
                  <a:pt x="965947" y="444500"/>
                </a:cubicBezTo>
                <a:cubicBezTo>
                  <a:pt x="971934" y="456474"/>
                  <a:pt x="972146" y="470898"/>
                  <a:pt x="978647" y="482600"/>
                </a:cubicBezTo>
                <a:cubicBezTo>
                  <a:pt x="993472" y="509285"/>
                  <a:pt x="1019794" y="529840"/>
                  <a:pt x="1029447" y="558800"/>
                </a:cubicBezTo>
                <a:cubicBezTo>
                  <a:pt x="1061369" y="654565"/>
                  <a:pt x="1018308" y="536523"/>
                  <a:pt x="1067547" y="635000"/>
                </a:cubicBezTo>
                <a:cubicBezTo>
                  <a:pt x="1083179" y="666264"/>
                  <a:pt x="1088069" y="720034"/>
                  <a:pt x="1092947" y="749300"/>
                </a:cubicBezTo>
                <a:cubicBezTo>
                  <a:pt x="1159258" y="742669"/>
                  <a:pt x="1211770" y="757477"/>
                  <a:pt x="1258047" y="711200"/>
                </a:cubicBezTo>
                <a:cubicBezTo>
                  <a:pt x="1268840" y="700407"/>
                  <a:pt x="1270504" y="681190"/>
                  <a:pt x="1283447" y="673100"/>
                </a:cubicBezTo>
                <a:cubicBezTo>
                  <a:pt x="1306151" y="658910"/>
                  <a:pt x="1359647" y="647700"/>
                  <a:pt x="1359647" y="647700"/>
                </a:cubicBezTo>
                <a:cubicBezTo>
                  <a:pt x="1376580" y="651933"/>
                  <a:pt x="1396817" y="649496"/>
                  <a:pt x="1410447" y="660400"/>
                </a:cubicBezTo>
                <a:cubicBezTo>
                  <a:pt x="1420900" y="668763"/>
                  <a:pt x="1417160" y="686526"/>
                  <a:pt x="1423147" y="698500"/>
                </a:cubicBezTo>
                <a:cubicBezTo>
                  <a:pt x="1472386" y="796977"/>
                  <a:pt x="1429325" y="678935"/>
                  <a:pt x="1461247" y="774700"/>
                </a:cubicBezTo>
                <a:cubicBezTo>
                  <a:pt x="1457014" y="812800"/>
                  <a:pt x="1466721" y="855248"/>
                  <a:pt x="1448547" y="889000"/>
                </a:cubicBezTo>
                <a:cubicBezTo>
                  <a:pt x="1434074" y="915878"/>
                  <a:pt x="1372347" y="939800"/>
                  <a:pt x="1372347" y="939800"/>
                </a:cubicBezTo>
                <a:cubicBezTo>
                  <a:pt x="1325780" y="1009650"/>
                  <a:pt x="1372347" y="950383"/>
                  <a:pt x="1308847" y="1003300"/>
                </a:cubicBezTo>
                <a:cubicBezTo>
                  <a:pt x="1211061" y="1084788"/>
                  <a:pt x="1327242" y="1003737"/>
                  <a:pt x="1232647" y="1066800"/>
                </a:cubicBezTo>
                <a:cubicBezTo>
                  <a:pt x="1224180" y="1079500"/>
                  <a:pt x="1219166" y="1095365"/>
                  <a:pt x="1207247" y="1104900"/>
                </a:cubicBezTo>
                <a:cubicBezTo>
                  <a:pt x="1196794" y="1113263"/>
                  <a:pt x="1178613" y="1108134"/>
                  <a:pt x="1169147" y="1117600"/>
                </a:cubicBezTo>
                <a:cubicBezTo>
                  <a:pt x="1101414" y="1185333"/>
                  <a:pt x="1219947" y="1134533"/>
                  <a:pt x="1118347" y="1168400"/>
                </a:cubicBezTo>
                <a:cubicBezTo>
                  <a:pt x="1114114" y="1181100"/>
                  <a:pt x="1111634" y="1194526"/>
                  <a:pt x="1105647" y="1206500"/>
                </a:cubicBezTo>
                <a:cubicBezTo>
                  <a:pt x="1098821" y="1220152"/>
                  <a:pt x="1086446" y="1230652"/>
                  <a:pt x="1080247" y="1244600"/>
                </a:cubicBezTo>
                <a:cubicBezTo>
                  <a:pt x="1069373" y="1269066"/>
                  <a:pt x="1054847" y="1320800"/>
                  <a:pt x="1054847" y="1320800"/>
                </a:cubicBezTo>
                <a:cubicBezTo>
                  <a:pt x="1054193" y="1329299"/>
                  <a:pt x="1042175" y="1532374"/>
                  <a:pt x="1029447" y="1574800"/>
                </a:cubicBezTo>
                <a:cubicBezTo>
                  <a:pt x="1025061" y="1589420"/>
                  <a:pt x="1012514" y="1600200"/>
                  <a:pt x="1004047" y="1612900"/>
                </a:cubicBezTo>
                <a:cubicBezTo>
                  <a:pt x="981763" y="1702036"/>
                  <a:pt x="1007217" y="1628149"/>
                  <a:pt x="953247" y="1714500"/>
                </a:cubicBezTo>
                <a:cubicBezTo>
                  <a:pt x="943213" y="1730554"/>
                  <a:pt x="935305" y="1747899"/>
                  <a:pt x="927847" y="1765300"/>
                </a:cubicBezTo>
                <a:cubicBezTo>
                  <a:pt x="922574" y="1777605"/>
                  <a:pt x="922573" y="1792261"/>
                  <a:pt x="915147" y="1803400"/>
                </a:cubicBezTo>
                <a:cubicBezTo>
                  <a:pt x="905184" y="1818344"/>
                  <a:pt x="889747" y="1828800"/>
                  <a:pt x="877047" y="1841500"/>
                </a:cubicBezTo>
                <a:cubicBezTo>
                  <a:pt x="854694" y="1908560"/>
                  <a:pt x="871773" y="1868461"/>
                  <a:pt x="813547" y="1955800"/>
                </a:cubicBezTo>
                <a:lnTo>
                  <a:pt x="788147" y="1993900"/>
                </a:lnTo>
                <a:cubicBezTo>
                  <a:pt x="779680" y="2006600"/>
                  <a:pt x="775447" y="2023533"/>
                  <a:pt x="762747" y="2032000"/>
                </a:cubicBezTo>
                <a:lnTo>
                  <a:pt x="724647" y="2057400"/>
                </a:lnTo>
                <a:cubicBezTo>
                  <a:pt x="681829" y="2121626"/>
                  <a:pt x="722491" y="2077528"/>
                  <a:pt x="661147" y="2108200"/>
                </a:cubicBezTo>
                <a:cubicBezTo>
                  <a:pt x="647495" y="2115026"/>
                  <a:pt x="637136" y="2127729"/>
                  <a:pt x="623047" y="2133600"/>
                </a:cubicBezTo>
                <a:cubicBezTo>
                  <a:pt x="505701" y="2182494"/>
                  <a:pt x="529608" y="2165030"/>
                  <a:pt x="419847" y="2184400"/>
                </a:cubicBezTo>
                <a:cubicBezTo>
                  <a:pt x="377332" y="2191903"/>
                  <a:pt x="292847" y="2209800"/>
                  <a:pt x="292847" y="2209800"/>
                </a:cubicBezTo>
                <a:cubicBezTo>
                  <a:pt x="208180" y="2205567"/>
                  <a:pt x="66442" y="2277256"/>
                  <a:pt x="38847" y="2197100"/>
                </a:cubicBezTo>
                <a:cubicBezTo>
                  <a:pt x="-43845" y="1956900"/>
                  <a:pt x="32123" y="1689065"/>
                  <a:pt x="26147" y="1435100"/>
                </a:cubicBezTo>
                <a:cubicBezTo>
                  <a:pt x="23656" y="1329211"/>
                  <a:pt x="17680" y="1223433"/>
                  <a:pt x="13447" y="1117600"/>
                </a:cubicBezTo>
                <a:cubicBezTo>
                  <a:pt x="17680" y="762000"/>
                  <a:pt x="9624" y="406041"/>
                  <a:pt x="26147" y="50800"/>
                </a:cubicBezTo>
                <a:cubicBezTo>
                  <a:pt x="27438" y="23052"/>
                  <a:pt x="60170" y="25400"/>
                  <a:pt x="896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396343" y="5421087"/>
            <a:ext cx="1575706" cy="1436914"/>
          </a:xfrm>
          <a:custGeom>
            <a:avLst/>
            <a:gdLst>
              <a:gd name="connsiteX0" fmla="*/ 38100 w 914400"/>
              <a:gd name="connsiteY0" fmla="*/ 749300 h 901700"/>
              <a:gd name="connsiteX1" fmla="*/ 114300 w 914400"/>
              <a:gd name="connsiteY1" fmla="*/ 673100 h 901700"/>
              <a:gd name="connsiteX2" fmla="*/ 139700 w 914400"/>
              <a:gd name="connsiteY2" fmla="*/ 635000 h 901700"/>
              <a:gd name="connsiteX3" fmla="*/ 254000 w 914400"/>
              <a:gd name="connsiteY3" fmla="*/ 520700 h 901700"/>
              <a:gd name="connsiteX4" fmla="*/ 292100 w 914400"/>
              <a:gd name="connsiteY4" fmla="*/ 482600 h 901700"/>
              <a:gd name="connsiteX5" fmla="*/ 444500 w 914400"/>
              <a:gd name="connsiteY5" fmla="*/ 355600 h 901700"/>
              <a:gd name="connsiteX6" fmla="*/ 482600 w 914400"/>
              <a:gd name="connsiteY6" fmla="*/ 330200 h 901700"/>
              <a:gd name="connsiteX7" fmla="*/ 520700 w 914400"/>
              <a:gd name="connsiteY7" fmla="*/ 279400 h 901700"/>
              <a:gd name="connsiteX8" fmla="*/ 558800 w 914400"/>
              <a:gd name="connsiteY8" fmla="*/ 241300 h 901700"/>
              <a:gd name="connsiteX9" fmla="*/ 609600 w 914400"/>
              <a:gd name="connsiteY9" fmla="*/ 127000 h 901700"/>
              <a:gd name="connsiteX10" fmla="*/ 635000 w 914400"/>
              <a:gd name="connsiteY10" fmla="*/ 38100 h 901700"/>
              <a:gd name="connsiteX11" fmla="*/ 711200 w 914400"/>
              <a:gd name="connsiteY11" fmla="*/ 0 h 901700"/>
              <a:gd name="connsiteX12" fmla="*/ 850900 w 914400"/>
              <a:gd name="connsiteY12" fmla="*/ 38100 h 901700"/>
              <a:gd name="connsiteX13" fmla="*/ 863600 w 914400"/>
              <a:gd name="connsiteY13" fmla="*/ 76200 h 901700"/>
              <a:gd name="connsiteX14" fmla="*/ 876300 w 914400"/>
              <a:gd name="connsiteY14" fmla="*/ 266700 h 901700"/>
              <a:gd name="connsiteX15" fmla="*/ 889000 w 914400"/>
              <a:gd name="connsiteY15" fmla="*/ 368300 h 901700"/>
              <a:gd name="connsiteX16" fmla="*/ 914400 w 914400"/>
              <a:gd name="connsiteY16" fmla="*/ 647700 h 901700"/>
              <a:gd name="connsiteX17" fmla="*/ 901700 w 914400"/>
              <a:gd name="connsiteY17" fmla="*/ 736600 h 901700"/>
              <a:gd name="connsiteX18" fmla="*/ 850900 w 914400"/>
              <a:gd name="connsiteY18" fmla="*/ 812800 h 901700"/>
              <a:gd name="connsiteX19" fmla="*/ 825500 w 914400"/>
              <a:gd name="connsiteY19" fmla="*/ 850900 h 901700"/>
              <a:gd name="connsiteX20" fmla="*/ 723900 w 914400"/>
              <a:gd name="connsiteY20" fmla="*/ 901700 h 901700"/>
              <a:gd name="connsiteX21" fmla="*/ 165100 w 914400"/>
              <a:gd name="connsiteY21" fmla="*/ 889000 h 901700"/>
              <a:gd name="connsiteX22" fmla="*/ 12700 w 914400"/>
              <a:gd name="connsiteY22" fmla="*/ 850900 h 901700"/>
              <a:gd name="connsiteX23" fmla="*/ 0 w 914400"/>
              <a:gd name="connsiteY23" fmla="*/ 812800 h 901700"/>
              <a:gd name="connsiteX24" fmla="*/ 38100 w 914400"/>
              <a:gd name="connsiteY24" fmla="*/ 7493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4400" h="901700">
                <a:moveTo>
                  <a:pt x="38100" y="749300"/>
                </a:moveTo>
                <a:cubicBezTo>
                  <a:pt x="57150" y="726017"/>
                  <a:pt x="90435" y="699948"/>
                  <a:pt x="114300" y="673100"/>
                </a:cubicBezTo>
                <a:cubicBezTo>
                  <a:pt x="124441" y="661692"/>
                  <a:pt x="129386" y="646252"/>
                  <a:pt x="139700" y="635000"/>
                </a:cubicBezTo>
                <a:cubicBezTo>
                  <a:pt x="176109" y="595281"/>
                  <a:pt x="215900" y="558800"/>
                  <a:pt x="254000" y="520700"/>
                </a:cubicBezTo>
                <a:cubicBezTo>
                  <a:pt x="266700" y="508000"/>
                  <a:pt x="278302" y="494098"/>
                  <a:pt x="292100" y="482600"/>
                </a:cubicBezTo>
                <a:cubicBezTo>
                  <a:pt x="342900" y="440267"/>
                  <a:pt x="389479" y="392281"/>
                  <a:pt x="444500" y="355600"/>
                </a:cubicBezTo>
                <a:cubicBezTo>
                  <a:pt x="457200" y="347133"/>
                  <a:pt x="471807" y="340993"/>
                  <a:pt x="482600" y="330200"/>
                </a:cubicBezTo>
                <a:cubicBezTo>
                  <a:pt x="497567" y="315233"/>
                  <a:pt x="506925" y="295471"/>
                  <a:pt x="520700" y="279400"/>
                </a:cubicBezTo>
                <a:cubicBezTo>
                  <a:pt x="532389" y="265763"/>
                  <a:pt x="546100" y="254000"/>
                  <a:pt x="558800" y="241300"/>
                </a:cubicBezTo>
                <a:cubicBezTo>
                  <a:pt x="589027" y="150620"/>
                  <a:pt x="569348" y="187377"/>
                  <a:pt x="609600" y="127000"/>
                </a:cubicBezTo>
                <a:cubicBezTo>
                  <a:pt x="610430" y="123681"/>
                  <a:pt x="628375" y="46382"/>
                  <a:pt x="635000" y="38100"/>
                </a:cubicBezTo>
                <a:cubicBezTo>
                  <a:pt x="652905" y="15719"/>
                  <a:pt x="686101" y="8366"/>
                  <a:pt x="711200" y="0"/>
                </a:cubicBezTo>
                <a:cubicBezTo>
                  <a:pt x="750845" y="4956"/>
                  <a:pt x="818882" y="-1922"/>
                  <a:pt x="850900" y="38100"/>
                </a:cubicBezTo>
                <a:cubicBezTo>
                  <a:pt x="859263" y="48553"/>
                  <a:pt x="859367" y="63500"/>
                  <a:pt x="863600" y="76200"/>
                </a:cubicBezTo>
                <a:cubicBezTo>
                  <a:pt x="867833" y="139700"/>
                  <a:pt x="870787" y="203298"/>
                  <a:pt x="876300" y="266700"/>
                </a:cubicBezTo>
                <a:cubicBezTo>
                  <a:pt x="879257" y="300702"/>
                  <a:pt x="885910" y="334310"/>
                  <a:pt x="889000" y="368300"/>
                </a:cubicBezTo>
                <a:cubicBezTo>
                  <a:pt x="919263" y="701197"/>
                  <a:pt x="885638" y="417607"/>
                  <a:pt x="914400" y="647700"/>
                </a:cubicBezTo>
                <a:cubicBezTo>
                  <a:pt x="910167" y="677333"/>
                  <a:pt x="912446" y="708661"/>
                  <a:pt x="901700" y="736600"/>
                </a:cubicBezTo>
                <a:cubicBezTo>
                  <a:pt x="890741" y="765092"/>
                  <a:pt x="867833" y="787400"/>
                  <a:pt x="850900" y="812800"/>
                </a:cubicBezTo>
                <a:cubicBezTo>
                  <a:pt x="842433" y="825500"/>
                  <a:pt x="838588" y="843047"/>
                  <a:pt x="825500" y="850900"/>
                </a:cubicBezTo>
                <a:cubicBezTo>
                  <a:pt x="750521" y="895888"/>
                  <a:pt x="785418" y="881194"/>
                  <a:pt x="723900" y="901700"/>
                </a:cubicBezTo>
                <a:lnTo>
                  <a:pt x="165100" y="889000"/>
                </a:lnTo>
                <a:cubicBezTo>
                  <a:pt x="50735" y="884684"/>
                  <a:pt x="76682" y="893555"/>
                  <a:pt x="12700" y="850900"/>
                </a:cubicBezTo>
                <a:cubicBezTo>
                  <a:pt x="8467" y="838200"/>
                  <a:pt x="0" y="826187"/>
                  <a:pt x="0" y="812800"/>
                </a:cubicBezTo>
                <a:cubicBezTo>
                  <a:pt x="0" y="779827"/>
                  <a:pt x="19050" y="772583"/>
                  <a:pt x="38100" y="7493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33693" y="0"/>
            <a:ext cx="3657500" cy="1205897"/>
          </a:xfrm>
          <a:noFill/>
        </p:spPr>
        <p:txBody>
          <a:bodyPr>
            <a:normAutofit/>
          </a:bodyPr>
          <a:lstStyle/>
          <a:p>
            <a:pPr algn="ctr"/>
            <a:r>
              <a:rPr lang="en-GB" dirty="0" smtClean="0"/>
              <a:t>Service availability: </a:t>
            </a:r>
            <a:r>
              <a:rPr lang="en-GB" b="0" dirty="0" smtClean="0"/>
              <a:t>joint </a:t>
            </a:r>
            <a:r>
              <a:rPr lang="en-GB" b="0" dirty="0"/>
              <a:t>cardiac clinics </a:t>
            </a:r>
          </a:p>
        </p:txBody>
      </p:sp>
      <p:sp>
        <p:nvSpPr>
          <p:cNvPr id="10" name="Footer Placeholder 2"/>
          <p:cNvSpPr txBox="1">
            <a:spLocks/>
          </p:cNvSpPr>
          <p:nvPr/>
        </p:nvSpPr>
        <p:spPr>
          <a:xfrm>
            <a:off x="6531378" y="6030605"/>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355" y="399245"/>
            <a:ext cx="1966065" cy="675909"/>
          </a:xfrm>
          <a:prstGeom prst="rect">
            <a:avLst/>
          </a:prstGeom>
        </p:spPr>
      </p:pic>
    </p:spTree>
    <p:extLst>
      <p:ext uri="{BB962C8B-B14F-4D97-AF65-F5344CB8AC3E}">
        <p14:creationId xmlns:p14="http://schemas.microsoft.com/office/powerpoint/2010/main" val="598164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7546" y="2095500"/>
            <a:ext cx="7888908" cy="4590686"/>
          </a:xfrm>
          <a:prstGeom prst="rect">
            <a:avLst/>
          </a:prstGeom>
        </p:spPr>
      </p:pic>
      <p:sp>
        <p:nvSpPr>
          <p:cNvPr id="2" name="Title 1"/>
          <p:cNvSpPr>
            <a:spLocks noGrp="1"/>
          </p:cNvSpPr>
          <p:nvPr>
            <p:ph type="title"/>
          </p:nvPr>
        </p:nvSpPr>
        <p:spPr>
          <a:xfrm>
            <a:off x="628650" y="1423778"/>
            <a:ext cx="7886700" cy="671722"/>
          </a:xfrm>
        </p:spPr>
        <p:txBody>
          <a:bodyPr>
            <a:normAutofit fontScale="90000"/>
          </a:bodyPr>
          <a:lstStyle/>
          <a:p>
            <a:r>
              <a:rPr lang="en-GB" sz="3200" dirty="0"/>
              <a:t>Availability of facilities for obstetric </a:t>
            </a:r>
            <a:r>
              <a:rPr lang="en-GB" sz="3200" dirty="0" smtClean="0"/>
              <a:t>haemorrhage</a:t>
            </a:r>
            <a:endParaRPr lang="en-GB" dirty="0"/>
          </a:p>
        </p:txBody>
      </p:sp>
      <p:sp>
        <p:nvSpPr>
          <p:cNvPr id="6"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373003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54" y="1423777"/>
            <a:ext cx="7971692" cy="686377"/>
          </a:xfrm>
        </p:spPr>
        <p:txBody>
          <a:bodyPr>
            <a:normAutofit/>
          </a:bodyPr>
          <a:lstStyle/>
          <a:p>
            <a:r>
              <a:rPr lang="en-GB" dirty="0" smtClean="0"/>
              <a:t>Electronic information sharing</a:t>
            </a:r>
            <a:endParaRPr lang="en-GB" sz="1800" b="0" dirty="0"/>
          </a:p>
        </p:txBody>
      </p:sp>
      <p:sp>
        <p:nvSpPr>
          <p:cNvPr id="3" name="Content Placeholder 2"/>
          <p:cNvSpPr>
            <a:spLocks noGrp="1"/>
          </p:cNvSpPr>
          <p:nvPr>
            <p:ph idx="1"/>
          </p:nvPr>
        </p:nvSpPr>
        <p:spPr>
          <a:xfrm>
            <a:off x="628650" y="2408328"/>
            <a:ext cx="7886700" cy="3940957"/>
          </a:xfrm>
        </p:spPr>
        <p:txBody>
          <a:bodyPr>
            <a:normAutofit fontScale="92500" lnSpcReduction="10000"/>
          </a:bodyPr>
          <a:lstStyle/>
          <a:p>
            <a:r>
              <a:rPr lang="en-GB" dirty="0" smtClean="0"/>
              <a:t>97% of trusts/boards use an electronic maternity system</a:t>
            </a:r>
          </a:p>
          <a:p>
            <a:endParaRPr lang="en-GB" dirty="0"/>
          </a:p>
          <a:p>
            <a:pPr marL="0" indent="0">
              <a:buNone/>
            </a:pPr>
            <a:r>
              <a:rPr lang="en-GB" dirty="0" smtClean="0"/>
              <a:t>	but</a:t>
            </a:r>
          </a:p>
          <a:p>
            <a:endParaRPr lang="en-GB" dirty="0" smtClean="0"/>
          </a:p>
          <a:p>
            <a:r>
              <a:rPr lang="en-GB" dirty="0" smtClean="0"/>
              <a:t>Half report that community midwives do not have access to women’s full electronic maternity record at all times, </a:t>
            </a:r>
            <a:br>
              <a:rPr lang="en-GB" dirty="0" smtClean="0"/>
            </a:br>
            <a:r>
              <a:rPr lang="en-GB" dirty="0" smtClean="0"/>
              <a:t>and over 20% that they do not have access at their community base</a:t>
            </a:r>
            <a:br>
              <a:rPr lang="en-GB" dirty="0" smtClean="0"/>
            </a:br>
            <a:endParaRPr lang="en-GB" dirty="0" smtClean="0"/>
          </a:p>
          <a:p>
            <a:r>
              <a:rPr lang="en-GB" dirty="0" smtClean="0"/>
              <a:t>Only a tenth report that women can access their electronic maternity record</a:t>
            </a:r>
            <a:endParaRPr lang="en-GB" dirty="0"/>
          </a:p>
        </p:txBody>
      </p:sp>
      <p:sp>
        <p:nvSpPr>
          <p:cNvPr id="5"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293622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949076"/>
            <a:ext cx="9144793" cy="5072312"/>
          </a:xfrm>
          <a:prstGeom prst="rect">
            <a:avLst/>
          </a:prstGeom>
        </p:spPr>
      </p:pic>
      <p:sp>
        <p:nvSpPr>
          <p:cNvPr id="2" name="Title 1"/>
          <p:cNvSpPr>
            <a:spLocks noGrp="1"/>
          </p:cNvSpPr>
          <p:nvPr>
            <p:ph type="title"/>
          </p:nvPr>
        </p:nvSpPr>
        <p:spPr>
          <a:xfrm>
            <a:off x="2734864" y="1340285"/>
            <a:ext cx="4387103" cy="547830"/>
          </a:xfrm>
        </p:spPr>
        <p:txBody>
          <a:bodyPr/>
          <a:lstStyle/>
          <a:p>
            <a:r>
              <a:rPr lang="en-GB" dirty="0" smtClean="0"/>
              <a:t>Multiprofessional training</a:t>
            </a:r>
            <a:endParaRPr lang="en-GB" dirty="0"/>
          </a:p>
        </p:txBody>
      </p:sp>
      <p:sp>
        <p:nvSpPr>
          <p:cNvPr id="5"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55530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4" y="2582876"/>
            <a:ext cx="1818336" cy="951612"/>
          </a:xfrm>
        </p:spPr>
        <p:txBody>
          <a:bodyPr>
            <a:normAutofit/>
          </a:bodyPr>
          <a:lstStyle/>
          <a:p>
            <a:r>
              <a:rPr lang="en-GB" sz="4000" dirty="0" smtClean="0"/>
              <a:t>Staffing</a:t>
            </a:r>
            <a:endParaRPr lang="en-GB" sz="3600" dirty="0"/>
          </a:p>
        </p:txBody>
      </p:sp>
      <p:sp>
        <p:nvSpPr>
          <p:cNvPr id="5"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94777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3738"/>
            <a:ext cx="7886700" cy="951612"/>
          </a:xfrm>
        </p:spPr>
        <p:txBody>
          <a:bodyPr/>
          <a:lstStyle/>
          <a:p>
            <a:r>
              <a:rPr lang="en-GB" dirty="0" smtClean="0"/>
              <a:t>Rationale</a:t>
            </a:r>
            <a:endParaRPr lang="en-GB" dirty="0"/>
          </a:p>
        </p:txBody>
      </p:sp>
      <p:sp>
        <p:nvSpPr>
          <p:cNvPr id="3" name="Content Placeholder 2"/>
          <p:cNvSpPr>
            <a:spLocks noGrp="1"/>
          </p:cNvSpPr>
          <p:nvPr>
            <p:ph idx="1"/>
          </p:nvPr>
        </p:nvSpPr>
        <p:spPr>
          <a:xfrm>
            <a:off x="395764" y="2156433"/>
            <a:ext cx="5162550" cy="4106185"/>
          </a:xfrm>
        </p:spPr>
        <p:txBody>
          <a:bodyPr>
            <a:noAutofit/>
          </a:bodyPr>
          <a:lstStyle/>
          <a:p>
            <a:r>
              <a:rPr lang="en-GB" sz="2000" dirty="0"/>
              <a:t>Rates of stillbirth and maternal mortality are higher than in many European </a:t>
            </a:r>
            <a:r>
              <a:rPr lang="en-GB" sz="2000" dirty="0" smtClean="0"/>
              <a:t>countries</a:t>
            </a:r>
          </a:p>
          <a:p>
            <a:endParaRPr lang="en-GB" sz="2000" dirty="0"/>
          </a:p>
          <a:p>
            <a:r>
              <a:rPr lang="en-GB" sz="2000" dirty="0"/>
              <a:t>Growing body of evidence pointing towards </a:t>
            </a:r>
            <a:r>
              <a:rPr lang="en-GB" sz="2000" dirty="0" smtClean="0"/>
              <a:t>variation </a:t>
            </a:r>
            <a:r>
              <a:rPr lang="en-GB" sz="2000" dirty="0"/>
              <a:t>in outcomes </a:t>
            </a:r>
            <a:endParaRPr lang="en-GB" sz="2000" dirty="0" smtClean="0"/>
          </a:p>
          <a:p>
            <a:endParaRPr lang="en-GB" sz="2000" dirty="0" smtClean="0"/>
          </a:p>
          <a:p>
            <a:r>
              <a:rPr lang="en-GB" sz="2000" dirty="0" smtClean="0"/>
              <a:t>Countless </a:t>
            </a:r>
            <a:r>
              <a:rPr lang="en-GB" sz="2000" dirty="0"/>
              <a:t>inquiries concluding e.g. “the majority of births are safe, but some births are less safe than they could, and should be”</a:t>
            </a:r>
            <a:r>
              <a:rPr lang="en-GB" altLang="en-US" sz="2000" dirty="0"/>
              <a:t> Kings Fund (2008) </a:t>
            </a:r>
            <a:endParaRPr lang="en-GB" altLang="en-US" sz="2000" dirty="0" smtClean="0"/>
          </a:p>
          <a:p>
            <a:endParaRPr lang="en-GB" altLang="en-US" sz="2000" dirty="0"/>
          </a:p>
          <a:p>
            <a:r>
              <a:rPr lang="en-GB" sz="2000" dirty="0"/>
              <a:t>£100 million in litigation costs over 10 years – higher than any other clinical specialty</a:t>
            </a:r>
          </a:p>
          <a:p>
            <a:endParaRPr lang="en-GB" sz="2000" dirty="0"/>
          </a:p>
        </p:txBody>
      </p:sp>
      <p:pic>
        <p:nvPicPr>
          <p:cNvPr id="9" name="Picture 8"/>
          <p:cNvPicPr>
            <a:picLocks noChangeAspect="1"/>
          </p:cNvPicPr>
          <p:nvPr/>
        </p:nvPicPr>
        <p:blipFill>
          <a:blip r:embed="rId3"/>
          <a:stretch>
            <a:fillRect/>
          </a:stretch>
        </p:blipFill>
        <p:spPr>
          <a:xfrm>
            <a:off x="5570487" y="365760"/>
            <a:ext cx="3142150" cy="3778412"/>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stretch>
            <a:fillRect/>
          </a:stretch>
        </p:blipFill>
        <p:spPr>
          <a:xfrm>
            <a:off x="5594833" y="837603"/>
            <a:ext cx="3108008" cy="4422408"/>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1628" y="2237628"/>
            <a:ext cx="3111010" cy="4403201"/>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Screen Shot 2012-04-19 at 09.57.49.png"/>
          <p:cNvPicPr>
            <a:picLocks noChangeAspect="1"/>
          </p:cNvPicPr>
          <p:nvPr/>
        </p:nvPicPr>
        <p:blipFill>
          <a:blip r:embed="rId6" cstate="print"/>
          <a:srcRect/>
          <a:stretch>
            <a:fillRect/>
          </a:stretch>
        </p:blipFill>
        <p:spPr bwMode="auto">
          <a:xfrm>
            <a:off x="5579593" y="3401309"/>
            <a:ext cx="3124599" cy="33862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43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568" y="2943225"/>
            <a:ext cx="8954530" cy="3533775"/>
          </a:xfrm>
          <a:prstGeom prst="rect">
            <a:avLst/>
          </a:prstGeom>
        </p:spPr>
      </p:pic>
      <p:sp>
        <p:nvSpPr>
          <p:cNvPr id="2" name="Title 1"/>
          <p:cNvSpPr>
            <a:spLocks noGrp="1"/>
          </p:cNvSpPr>
          <p:nvPr>
            <p:ph type="title"/>
          </p:nvPr>
        </p:nvSpPr>
        <p:spPr>
          <a:xfrm>
            <a:off x="3013765" y="313151"/>
            <a:ext cx="3473564" cy="803256"/>
          </a:xfrm>
        </p:spPr>
        <p:txBody>
          <a:bodyPr>
            <a:normAutofit fontScale="90000"/>
          </a:bodyPr>
          <a:lstStyle/>
          <a:p>
            <a:pPr algn="ctr"/>
            <a:r>
              <a:rPr lang="en-GB" dirty="0" smtClean="0"/>
              <a:t>Community </a:t>
            </a:r>
            <a:r>
              <a:rPr lang="en-GB" dirty="0"/>
              <a:t>midwifery </a:t>
            </a:r>
            <a:r>
              <a:rPr lang="en-GB" dirty="0" smtClean="0"/>
              <a:t/>
            </a:r>
            <a:br>
              <a:rPr lang="en-GB" dirty="0" smtClean="0"/>
            </a:br>
            <a:r>
              <a:rPr lang="en-GB" dirty="0" smtClean="0"/>
              <a:t>team </a:t>
            </a:r>
            <a:r>
              <a:rPr lang="en-GB" dirty="0"/>
              <a:t>size</a:t>
            </a:r>
          </a:p>
        </p:txBody>
      </p:sp>
      <p:sp>
        <p:nvSpPr>
          <p:cNvPr id="5" name="Content Placeholder 2"/>
          <p:cNvSpPr>
            <a:spLocks noGrp="1"/>
          </p:cNvSpPr>
          <p:nvPr>
            <p:ph idx="1"/>
          </p:nvPr>
        </p:nvSpPr>
        <p:spPr>
          <a:xfrm>
            <a:off x="681937" y="1419283"/>
            <a:ext cx="7886700" cy="3940957"/>
          </a:xfrm>
        </p:spPr>
        <p:txBody>
          <a:bodyPr>
            <a:normAutofit/>
          </a:bodyPr>
          <a:lstStyle/>
          <a:p>
            <a:r>
              <a:rPr lang="en-GB" dirty="0">
                <a:solidFill>
                  <a:schemeClr val="tx1"/>
                </a:solidFill>
              </a:rPr>
              <a:t>38% of trusts/boards </a:t>
            </a:r>
            <a:r>
              <a:rPr lang="en-GB" dirty="0" smtClean="0">
                <a:solidFill>
                  <a:schemeClr val="tx1"/>
                </a:solidFill>
              </a:rPr>
              <a:t>used </a:t>
            </a:r>
            <a:r>
              <a:rPr lang="en-GB" dirty="0">
                <a:solidFill>
                  <a:schemeClr val="tx1"/>
                </a:solidFill>
              </a:rPr>
              <a:t>some form of </a:t>
            </a:r>
            <a:r>
              <a:rPr lang="en-GB" dirty="0" err="1" smtClean="0">
                <a:solidFill>
                  <a:schemeClr val="tx1"/>
                </a:solidFill>
              </a:rPr>
              <a:t>caseloading</a:t>
            </a:r>
            <a:endParaRPr lang="en-GB" dirty="0" smtClean="0">
              <a:solidFill>
                <a:schemeClr val="tx1"/>
              </a:solidFill>
            </a:endParaRPr>
          </a:p>
          <a:p>
            <a:r>
              <a:rPr lang="en-GB" dirty="0">
                <a:solidFill>
                  <a:schemeClr val="tx1"/>
                </a:solidFill>
              </a:rPr>
              <a:t>44% </a:t>
            </a:r>
            <a:r>
              <a:rPr lang="en-GB" dirty="0" smtClean="0">
                <a:solidFill>
                  <a:schemeClr val="tx1"/>
                </a:solidFill>
              </a:rPr>
              <a:t>had </a:t>
            </a:r>
            <a:r>
              <a:rPr lang="en-GB" dirty="0">
                <a:solidFill>
                  <a:schemeClr val="tx1"/>
                </a:solidFill>
              </a:rPr>
              <a:t>some or all midwives working in </a:t>
            </a:r>
            <a:r>
              <a:rPr lang="en-GB" dirty="0" smtClean="0">
                <a:solidFill>
                  <a:schemeClr val="tx1"/>
                </a:solidFill>
              </a:rPr>
              <a:t>an integrated way</a:t>
            </a:r>
          </a:p>
          <a:p>
            <a:r>
              <a:rPr lang="en-GB" dirty="0">
                <a:solidFill>
                  <a:schemeClr val="tx1"/>
                </a:solidFill>
              </a:rPr>
              <a:t>92% had community midwives organised into teams</a:t>
            </a:r>
          </a:p>
          <a:p>
            <a:endParaRPr lang="en-GB" dirty="0" smtClean="0"/>
          </a:p>
        </p:txBody>
      </p:sp>
      <p:sp>
        <p:nvSpPr>
          <p:cNvPr id="7" name="Footer Placeholder 2"/>
          <p:cNvSpPr txBox="1">
            <a:spLocks/>
          </p:cNvSpPr>
          <p:nvPr/>
        </p:nvSpPr>
        <p:spPr>
          <a:xfrm>
            <a:off x="6687746" y="313151"/>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4209727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624" y="426951"/>
            <a:ext cx="5862302" cy="811369"/>
          </a:xfrm>
          <a:noFill/>
        </p:spPr>
        <p:txBody>
          <a:bodyPr>
            <a:normAutofit fontScale="90000"/>
          </a:bodyPr>
          <a:lstStyle/>
          <a:p>
            <a:r>
              <a:rPr lang="en-GB" dirty="0"/>
              <a:t>Level of continuity of carer provided with different care models </a:t>
            </a:r>
            <a:r>
              <a:rPr lang="en-GB" dirty="0" smtClean="0"/>
              <a:t/>
            </a:r>
            <a:br>
              <a:rPr lang="en-GB" dirty="0" smtClean="0"/>
            </a:br>
            <a:r>
              <a:rPr lang="en-GB" sz="2700" b="0" dirty="0" smtClean="0"/>
              <a:t>(</a:t>
            </a:r>
            <a:r>
              <a:rPr lang="en-GB" sz="2700" b="0" dirty="0"/>
              <a:t>as estimated by </a:t>
            </a:r>
            <a:r>
              <a:rPr lang="en-GB" sz="2700" b="0" dirty="0" smtClean="0"/>
              <a:t>respondents)</a:t>
            </a:r>
            <a:endParaRPr lang="en-GB" sz="2700" b="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7412"/>
            <a:ext cx="9144000" cy="4788533"/>
          </a:xfrm>
          <a:prstGeom prst="rect">
            <a:avLst/>
          </a:prstGeom>
        </p:spPr>
      </p:pic>
      <p:sp>
        <p:nvSpPr>
          <p:cNvPr id="5" name="Footer Placeholder 2"/>
          <p:cNvSpPr txBox="1">
            <a:spLocks/>
          </p:cNvSpPr>
          <p:nvPr/>
        </p:nvSpPr>
        <p:spPr>
          <a:xfrm>
            <a:off x="6550298" y="6054942"/>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1740844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74824" y="1346738"/>
            <a:ext cx="8571719" cy="5511262"/>
          </a:xfrm>
          <a:prstGeom prst="rect">
            <a:avLst/>
          </a:prstGeom>
        </p:spPr>
      </p:pic>
      <p:sp>
        <p:nvSpPr>
          <p:cNvPr id="2" name="Title 1"/>
          <p:cNvSpPr>
            <a:spLocks noGrp="1"/>
          </p:cNvSpPr>
          <p:nvPr>
            <p:ph type="title"/>
          </p:nvPr>
        </p:nvSpPr>
        <p:spPr>
          <a:xfrm>
            <a:off x="3305882" y="425025"/>
            <a:ext cx="2909605" cy="653142"/>
          </a:xfrm>
        </p:spPr>
        <p:txBody>
          <a:bodyPr>
            <a:normAutofit fontScale="90000"/>
          </a:bodyPr>
          <a:lstStyle/>
          <a:p>
            <a:r>
              <a:rPr lang="en-GB" dirty="0" smtClean="0"/>
              <a:t>Midwifery skill mix </a:t>
            </a:r>
            <a:br>
              <a:rPr lang="en-GB" dirty="0" smtClean="0"/>
            </a:br>
            <a:r>
              <a:rPr lang="en-GB" dirty="0" smtClean="0"/>
              <a:t>per trust/board</a:t>
            </a:r>
            <a:endParaRPr lang="en-GB" dirty="0"/>
          </a:p>
        </p:txBody>
      </p:sp>
      <p:sp>
        <p:nvSpPr>
          <p:cNvPr id="5" name="TextBox 4"/>
          <p:cNvSpPr txBox="1"/>
          <p:nvPr/>
        </p:nvSpPr>
        <p:spPr>
          <a:xfrm>
            <a:off x="4760686" y="3025391"/>
            <a:ext cx="1074057" cy="400110"/>
          </a:xfrm>
          <a:prstGeom prst="rect">
            <a:avLst/>
          </a:prstGeom>
          <a:noFill/>
        </p:spPr>
        <p:txBody>
          <a:bodyPr wrap="square" rtlCol="0">
            <a:spAutoFit/>
          </a:bodyPr>
          <a:lstStyle/>
          <a:p>
            <a:r>
              <a:rPr lang="en-GB" sz="2000" dirty="0" smtClean="0"/>
              <a:t>Band 6</a:t>
            </a:r>
            <a:endParaRPr lang="en-GB" sz="2000" dirty="0"/>
          </a:p>
        </p:txBody>
      </p:sp>
      <p:sp>
        <p:nvSpPr>
          <p:cNvPr id="6" name="TextBox 5"/>
          <p:cNvSpPr txBox="1"/>
          <p:nvPr/>
        </p:nvSpPr>
        <p:spPr>
          <a:xfrm>
            <a:off x="820057" y="3025391"/>
            <a:ext cx="1074057" cy="400110"/>
          </a:xfrm>
          <a:prstGeom prst="rect">
            <a:avLst/>
          </a:prstGeom>
          <a:noFill/>
        </p:spPr>
        <p:txBody>
          <a:bodyPr wrap="square" rtlCol="0">
            <a:spAutoFit/>
          </a:bodyPr>
          <a:lstStyle/>
          <a:p>
            <a:r>
              <a:rPr lang="en-GB" sz="2000" dirty="0" smtClean="0"/>
              <a:t>Band 2</a:t>
            </a:r>
            <a:endParaRPr lang="en-GB" sz="2000" dirty="0"/>
          </a:p>
        </p:txBody>
      </p:sp>
      <p:sp>
        <p:nvSpPr>
          <p:cNvPr id="7" name="TextBox 6"/>
          <p:cNvSpPr txBox="1"/>
          <p:nvPr/>
        </p:nvSpPr>
        <p:spPr>
          <a:xfrm>
            <a:off x="4223657" y="1525153"/>
            <a:ext cx="1074057" cy="400110"/>
          </a:xfrm>
          <a:prstGeom prst="rect">
            <a:avLst/>
          </a:prstGeom>
          <a:noFill/>
        </p:spPr>
        <p:txBody>
          <a:bodyPr wrap="square" rtlCol="0">
            <a:spAutoFit/>
          </a:bodyPr>
          <a:lstStyle/>
          <a:p>
            <a:r>
              <a:rPr lang="en-GB" sz="2000" dirty="0" smtClean="0">
                <a:solidFill>
                  <a:schemeClr val="accent6">
                    <a:lumMod val="20000"/>
                    <a:lumOff val="80000"/>
                  </a:schemeClr>
                </a:solidFill>
              </a:rPr>
              <a:t>Scotland</a:t>
            </a:r>
            <a:endParaRPr lang="en-GB" sz="2000" dirty="0">
              <a:solidFill>
                <a:schemeClr val="accent6">
                  <a:lumMod val="20000"/>
                  <a:lumOff val="80000"/>
                </a:schemeClr>
              </a:solidFill>
            </a:endParaRPr>
          </a:p>
        </p:txBody>
      </p:sp>
      <p:sp>
        <p:nvSpPr>
          <p:cNvPr id="8" name="TextBox 7"/>
          <p:cNvSpPr txBox="1"/>
          <p:nvPr/>
        </p:nvSpPr>
        <p:spPr>
          <a:xfrm>
            <a:off x="4426857" y="6025868"/>
            <a:ext cx="870857" cy="400110"/>
          </a:xfrm>
          <a:prstGeom prst="rect">
            <a:avLst/>
          </a:prstGeom>
          <a:noFill/>
        </p:spPr>
        <p:txBody>
          <a:bodyPr wrap="square" rtlCol="0">
            <a:spAutoFit/>
          </a:bodyPr>
          <a:lstStyle/>
          <a:p>
            <a:r>
              <a:rPr lang="en-GB" sz="2000" dirty="0" smtClean="0">
                <a:solidFill>
                  <a:schemeClr val="accent6">
                    <a:lumMod val="20000"/>
                    <a:lumOff val="80000"/>
                  </a:schemeClr>
                </a:solidFill>
              </a:rPr>
              <a:t>Wales</a:t>
            </a:r>
            <a:endParaRPr lang="en-GB" sz="2000" dirty="0">
              <a:solidFill>
                <a:schemeClr val="accent6">
                  <a:lumMod val="20000"/>
                  <a:lumOff val="80000"/>
                </a:schemeClr>
              </a:solidFill>
            </a:endParaRPr>
          </a:p>
        </p:txBody>
      </p:sp>
      <p:sp>
        <p:nvSpPr>
          <p:cNvPr id="9" name="TextBox 8"/>
          <p:cNvSpPr txBox="1"/>
          <p:nvPr/>
        </p:nvSpPr>
        <p:spPr>
          <a:xfrm>
            <a:off x="4325256" y="3991521"/>
            <a:ext cx="1074057" cy="400110"/>
          </a:xfrm>
          <a:prstGeom prst="rect">
            <a:avLst/>
          </a:prstGeom>
          <a:noFill/>
        </p:spPr>
        <p:txBody>
          <a:bodyPr wrap="square" rtlCol="0">
            <a:spAutoFit/>
          </a:bodyPr>
          <a:lstStyle/>
          <a:p>
            <a:r>
              <a:rPr lang="en-GB" sz="2000" dirty="0" smtClean="0">
                <a:solidFill>
                  <a:schemeClr val="accent6">
                    <a:lumMod val="20000"/>
                    <a:lumOff val="80000"/>
                  </a:schemeClr>
                </a:solidFill>
              </a:rPr>
              <a:t>England</a:t>
            </a:r>
            <a:endParaRPr lang="en-GB" sz="2000" dirty="0">
              <a:solidFill>
                <a:schemeClr val="accent6">
                  <a:lumMod val="20000"/>
                  <a:lumOff val="80000"/>
                </a:schemeClr>
              </a:solidFill>
            </a:endParaRPr>
          </a:p>
        </p:txBody>
      </p:sp>
      <p:sp>
        <p:nvSpPr>
          <p:cNvPr id="10" name="Footer Placeholder 2"/>
          <p:cNvSpPr txBox="1">
            <a:spLocks/>
          </p:cNvSpPr>
          <p:nvPr/>
        </p:nvSpPr>
        <p:spPr>
          <a:xfrm>
            <a:off x="6550298" y="169602"/>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2028443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715" y="1369727"/>
            <a:ext cx="8974090" cy="5230821"/>
          </a:xfrm>
          <a:prstGeom prst="rect">
            <a:avLst/>
          </a:prstGeom>
        </p:spPr>
      </p:pic>
      <p:sp>
        <p:nvSpPr>
          <p:cNvPr id="2" name="Title 1"/>
          <p:cNvSpPr>
            <a:spLocks noGrp="1"/>
          </p:cNvSpPr>
          <p:nvPr>
            <p:ph type="title"/>
          </p:nvPr>
        </p:nvSpPr>
        <p:spPr>
          <a:xfrm>
            <a:off x="3212603" y="489396"/>
            <a:ext cx="5030108" cy="603877"/>
          </a:xfrm>
        </p:spPr>
        <p:txBody>
          <a:bodyPr>
            <a:normAutofit fontScale="90000"/>
          </a:bodyPr>
          <a:lstStyle/>
          <a:p>
            <a:r>
              <a:rPr lang="en-GB" dirty="0" smtClean="0"/>
              <a:t>Obstetric </a:t>
            </a:r>
            <a:br>
              <a:rPr lang="en-GB" dirty="0" smtClean="0"/>
            </a:br>
            <a:r>
              <a:rPr lang="en-GB" dirty="0" smtClean="0"/>
              <a:t>senior presence</a:t>
            </a:r>
            <a:endParaRPr lang="en-GB" dirty="0"/>
          </a:p>
        </p:txBody>
      </p:sp>
      <p:sp>
        <p:nvSpPr>
          <p:cNvPr id="5" name="Footer Placeholder 2"/>
          <p:cNvSpPr txBox="1">
            <a:spLocks/>
          </p:cNvSpPr>
          <p:nvPr/>
        </p:nvSpPr>
        <p:spPr>
          <a:xfrm>
            <a:off x="6411103" y="212942"/>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698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4162" y="1564419"/>
            <a:ext cx="8620491" cy="5090601"/>
          </a:xfrm>
          <a:prstGeom prst="rect">
            <a:avLst/>
          </a:prstGeom>
        </p:spPr>
      </p:pic>
      <p:sp>
        <p:nvSpPr>
          <p:cNvPr id="2" name="Title 1"/>
          <p:cNvSpPr>
            <a:spLocks noGrp="1"/>
          </p:cNvSpPr>
          <p:nvPr>
            <p:ph type="title"/>
          </p:nvPr>
        </p:nvSpPr>
        <p:spPr>
          <a:xfrm>
            <a:off x="3261540" y="417181"/>
            <a:ext cx="3059411" cy="660516"/>
          </a:xfrm>
        </p:spPr>
        <p:txBody>
          <a:bodyPr>
            <a:normAutofit fontScale="90000"/>
          </a:bodyPr>
          <a:lstStyle/>
          <a:p>
            <a:r>
              <a:rPr lang="en-GB" dirty="0" smtClean="0"/>
              <a:t>Neonatal </a:t>
            </a:r>
            <a:br>
              <a:rPr lang="en-GB" dirty="0" smtClean="0"/>
            </a:br>
            <a:r>
              <a:rPr lang="en-GB" dirty="0" smtClean="0"/>
              <a:t>senior presence</a:t>
            </a:r>
            <a:endParaRPr lang="en-GB" dirty="0"/>
          </a:p>
        </p:txBody>
      </p:sp>
      <p:sp>
        <p:nvSpPr>
          <p:cNvPr id="5" name="Footer Placeholder 2"/>
          <p:cNvSpPr txBox="1">
            <a:spLocks/>
          </p:cNvSpPr>
          <p:nvPr/>
        </p:nvSpPr>
        <p:spPr>
          <a:xfrm>
            <a:off x="6320951" y="274639"/>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988256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19" y="340146"/>
            <a:ext cx="4629214" cy="637034"/>
          </a:xfrm>
        </p:spPr>
        <p:txBody>
          <a:bodyPr/>
          <a:lstStyle/>
          <a:p>
            <a:r>
              <a:rPr lang="en-GB" dirty="0" smtClean="0"/>
              <a:t>Summary</a:t>
            </a:r>
            <a:endParaRPr lang="en-GB" dirty="0"/>
          </a:p>
        </p:txBody>
      </p:sp>
      <p:sp>
        <p:nvSpPr>
          <p:cNvPr id="3" name="Content Placeholder 2"/>
          <p:cNvSpPr>
            <a:spLocks noGrp="1"/>
          </p:cNvSpPr>
          <p:nvPr>
            <p:ph idx="1"/>
          </p:nvPr>
        </p:nvSpPr>
        <p:spPr>
          <a:xfrm>
            <a:off x="504967" y="1698171"/>
            <a:ext cx="8325133" cy="4392386"/>
          </a:xfrm>
        </p:spPr>
        <p:txBody>
          <a:bodyPr>
            <a:normAutofit fontScale="85000" lnSpcReduction="10000"/>
          </a:bodyPr>
          <a:lstStyle/>
          <a:p>
            <a:pPr>
              <a:lnSpc>
                <a:spcPct val="150000"/>
              </a:lnSpc>
            </a:pPr>
            <a:r>
              <a:rPr lang="en-GB" sz="2600" dirty="0"/>
              <a:t>Variation in services available; ‘typical’ units do not exist</a:t>
            </a:r>
          </a:p>
          <a:p>
            <a:pPr>
              <a:lnSpc>
                <a:spcPct val="150000"/>
              </a:lnSpc>
            </a:pPr>
            <a:endParaRPr lang="en-GB" sz="2600" dirty="0"/>
          </a:p>
          <a:p>
            <a:pPr>
              <a:lnSpc>
                <a:spcPct val="150000"/>
              </a:lnSpc>
            </a:pPr>
            <a:r>
              <a:rPr lang="en-GB" sz="2600" dirty="0"/>
              <a:t>Variation in staffing </a:t>
            </a:r>
            <a:r>
              <a:rPr lang="en-GB" sz="2600" dirty="0" smtClean="0"/>
              <a:t>provision</a:t>
            </a:r>
          </a:p>
          <a:p>
            <a:pPr>
              <a:lnSpc>
                <a:spcPct val="150000"/>
              </a:lnSpc>
            </a:pPr>
            <a:endParaRPr lang="en-GB" sz="2600" dirty="0"/>
          </a:p>
          <a:p>
            <a:pPr>
              <a:lnSpc>
                <a:spcPct val="150000"/>
              </a:lnSpc>
            </a:pPr>
            <a:r>
              <a:rPr lang="en-GB" sz="2600" dirty="0" smtClean="0"/>
              <a:t>Maternity and neonatal service </a:t>
            </a:r>
            <a:r>
              <a:rPr lang="en-GB" sz="2600" dirty="0"/>
              <a:t>configuration </a:t>
            </a:r>
            <a:r>
              <a:rPr lang="en-GB" sz="2600" dirty="0" smtClean="0"/>
              <a:t>in constant flux</a:t>
            </a:r>
          </a:p>
          <a:p>
            <a:pPr marL="0" indent="0">
              <a:lnSpc>
                <a:spcPct val="150000"/>
              </a:lnSpc>
              <a:buNone/>
            </a:pPr>
            <a:endParaRPr lang="en-GB" sz="2600" dirty="0" smtClean="0"/>
          </a:p>
          <a:p>
            <a:pPr>
              <a:lnSpc>
                <a:spcPct val="150000"/>
              </a:lnSpc>
            </a:pPr>
            <a:r>
              <a:rPr lang="en-GB" sz="2600" dirty="0" smtClean="0"/>
              <a:t>Overall, more than three quarters of trusts/boards offer homebirth, at least one type of midwifery unit, and an obstetric unit</a:t>
            </a:r>
          </a:p>
          <a:p>
            <a:pPr>
              <a:lnSpc>
                <a:spcPct val="150000"/>
              </a:lnSpc>
            </a:pPr>
            <a:endParaRPr lang="en-GB" dirty="0"/>
          </a:p>
        </p:txBody>
      </p:sp>
      <p:sp>
        <p:nvSpPr>
          <p:cNvPr id="5" name="Footer Placeholder 2"/>
          <p:cNvSpPr txBox="1">
            <a:spLocks/>
          </p:cNvSpPr>
          <p:nvPr/>
        </p:nvSpPr>
        <p:spPr>
          <a:xfrm>
            <a:off x="6217920" y="212943"/>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676055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623316"/>
            <a:ext cx="7543800" cy="3911517"/>
          </a:xfrm>
        </p:spPr>
        <p:txBody>
          <a:bodyPr>
            <a:normAutofit fontScale="90000"/>
          </a:bodyPr>
          <a:lstStyle/>
          <a:p>
            <a:r>
              <a:rPr lang="en-GB" sz="3100" dirty="0"/>
              <a:t/>
            </a:r>
            <a:br>
              <a:rPr lang="en-GB" sz="3100" dirty="0"/>
            </a:br>
            <a:r>
              <a:rPr lang="en-GB" sz="3100" dirty="0"/>
              <a:t/>
            </a:r>
            <a:br>
              <a:rPr lang="en-GB" sz="3100" dirty="0"/>
            </a:br>
            <a:r>
              <a:rPr lang="en-GB" sz="3100" b="0" dirty="0"/>
              <a:t>Full report and results per service available from </a:t>
            </a:r>
            <a:r>
              <a:rPr lang="en-GB" sz="3100" b="0" dirty="0">
                <a:hlinkClick r:id="rId3"/>
              </a:rPr>
              <a:t>www.maternityaudit.org.uk</a:t>
            </a:r>
            <a:r>
              <a:rPr lang="en-GB" sz="3100" b="0" dirty="0"/>
              <a:t/>
            </a:r>
            <a:br>
              <a:rPr lang="en-GB" sz="3100" b="0" dirty="0"/>
            </a:br>
            <a:r>
              <a:rPr lang="en-GB" sz="3100" b="0" dirty="0"/>
              <a:t/>
            </a:r>
            <a:br>
              <a:rPr lang="en-GB" sz="3100" b="0" dirty="0"/>
            </a:br>
            <a:r>
              <a:rPr lang="en-GB" sz="3100" b="0" dirty="0"/>
              <a:t>Next organisational survey in </a:t>
            </a:r>
            <a:r>
              <a:rPr lang="en-GB" sz="3100" b="0" dirty="0" smtClean="0"/>
              <a:t>2019</a:t>
            </a:r>
            <a:br>
              <a:rPr lang="en-GB" sz="3100" b="0" dirty="0" smtClean="0"/>
            </a:br>
            <a:r>
              <a:rPr lang="en-GB" sz="3100" b="0" dirty="0"/>
              <a:t/>
            </a:r>
            <a:br>
              <a:rPr lang="en-GB" sz="3100" b="0" dirty="0"/>
            </a:br>
            <a:r>
              <a:rPr lang="en-GB" dirty="0" smtClean="0"/>
              <a:t/>
            </a:r>
            <a:br>
              <a:rPr lang="en-GB" dirty="0" smtClean="0"/>
            </a:br>
            <a:r>
              <a:rPr lang="en-GB" dirty="0"/>
              <a:t/>
            </a:r>
            <a:br>
              <a:rPr lang="en-GB" dirty="0"/>
            </a:br>
            <a:endParaRPr lang="en-GB" sz="3100" b="0" dirty="0"/>
          </a:p>
        </p:txBody>
      </p:sp>
      <p:sp>
        <p:nvSpPr>
          <p:cNvPr id="3" name="Footer Placeholder 2"/>
          <p:cNvSpPr txBox="1">
            <a:spLocks/>
          </p:cNvSpPr>
          <p:nvPr/>
        </p:nvSpPr>
        <p:spPr>
          <a:xfrm>
            <a:off x="6256556" y="341732"/>
            <a:ext cx="2593702" cy="80305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smtClean="0">
                <a:solidFill>
                  <a:schemeClr val="accent6"/>
                </a:solidFill>
              </a:rPr>
              <a:t>Organisational report 2017</a:t>
            </a:r>
          </a:p>
          <a:p>
            <a:r>
              <a:rPr lang="en-GB" sz="1600" dirty="0" smtClean="0">
                <a:solidFill>
                  <a:schemeClr val="accent6"/>
                </a:solidFill>
              </a:rPr>
              <a:t>#NMPA2017</a:t>
            </a:r>
            <a:endParaRPr lang="en-GB" sz="1600" dirty="0">
              <a:solidFill>
                <a:schemeClr val="accent6"/>
              </a:solidFill>
            </a:endParaRPr>
          </a:p>
        </p:txBody>
      </p:sp>
    </p:spTree>
    <p:extLst>
      <p:ext uri="{BB962C8B-B14F-4D97-AF65-F5344CB8AC3E}">
        <p14:creationId xmlns:p14="http://schemas.microsoft.com/office/powerpoint/2010/main" val="2977371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2813" y="1867244"/>
            <a:ext cx="7909688" cy="905935"/>
          </a:xfrm>
        </p:spPr>
        <p:txBody>
          <a:bodyPr>
            <a:normAutofit/>
          </a:bodyPr>
          <a:lstStyle/>
          <a:p>
            <a:pPr algn="ctr">
              <a:lnSpc>
                <a:spcPct val="50000"/>
              </a:lnSpc>
            </a:pPr>
            <a:r>
              <a:rPr lang="en-GB" sz="3600" dirty="0" smtClean="0"/>
              <a:t>National Maternity and Perinatal Audit</a:t>
            </a:r>
            <a:endParaRPr lang="en-GB" sz="2800" b="0" dirty="0"/>
          </a:p>
        </p:txBody>
      </p:sp>
      <p:sp>
        <p:nvSpPr>
          <p:cNvPr id="5" name="Content Placeholder 2"/>
          <p:cNvSpPr txBox="1">
            <a:spLocks/>
          </p:cNvSpPr>
          <p:nvPr/>
        </p:nvSpPr>
        <p:spPr>
          <a:xfrm>
            <a:off x="479057" y="2613992"/>
            <a:ext cx="8077200" cy="2627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chemeClr val="accent2">
                    <a:lumMod val="75000"/>
                  </a:schemeClr>
                </a:solidFill>
              </a:rPr>
              <a:t>Clinical Report 2017</a:t>
            </a:r>
          </a:p>
          <a:p>
            <a:pPr marL="0" indent="0" algn="ctr">
              <a:buNone/>
            </a:pPr>
            <a:r>
              <a:rPr lang="en-GB" sz="3200" dirty="0" smtClean="0">
                <a:solidFill>
                  <a:schemeClr val="accent2">
                    <a:lumMod val="75000"/>
                  </a:schemeClr>
                </a:solidFill>
              </a:rPr>
              <a:t>Methodology</a:t>
            </a:r>
          </a:p>
          <a:p>
            <a:pPr marL="0" indent="0" algn="ctr">
              <a:buNone/>
            </a:pPr>
            <a:endParaRPr lang="en-GB" sz="1600" dirty="0" smtClean="0">
              <a:solidFill>
                <a:schemeClr val="accent2">
                  <a:lumMod val="75000"/>
                </a:schemeClr>
              </a:solidFill>
            </a:endParaRPr>
          </a:p>
          <a:p>
            <a:pPr marL="0" indent="0" algn="ctr">
              <a:buNone/>
            </a:pPr>
            <a:r>
              <a:rPr lang="en-GB" dirty="0" smtClean="0">
                <a:solidFill>
                  <a:schemeClr val="accent1"/>
                </a:solidFill>
              </a:rPr>
              <a:t>Based on births in England, Scotland and Wales from 1</a:t>
            </a:r>
            <a:r>
              <a:rPr lang="en-GB" baseline="30000" dirty="0" smtClean="0">
                <a:solidFill>
                  <a:schemeClr val="accent1"/>
                </a:solidFill>
              </a:rPr>
              <a:t>st</a:t>
            </a:r>
            <a:r>
              <a:rPr lang="en-GB" dirty="0" smtClean="0">
                <a:solidFill>
                  <a:schemeClr val="accent1"/>
                </a:solidFill>
              </a:rPr>
              <a:t> April 2015 to 31</a:t>
            </a:r>
            <a:r>
              <a:rPr lang="en-GB" baseline="30000" dirty="0" smtClean="0">
                <a:solidFill>
                  <a:schemeClr val="accent1"/>
                </a:solidFill>
              </a:rPr>
              <a:t>st</a:t>
            </a:r>
            <a:r>
              <a:rPr lang="en-GB" dirty="0" smtClean="0">
                <a:solidFill>
                  <a:schemeClr val="accent1"/>
                </a:solidFill>
              </a:rPr>
              <a:t> March 2016</a:t>
            </a:r>
          </a:p>
        </p:txBody>
      </p:sp>
    </p:spTree>
    <p:extLst>
      <p:ext uri="{BB962C8B-B14F-4D97-AF65-F5344CB8AC3E}">
        <p14:creationId xmlns:p14="http://schemas.microsoft.com/office/powerpoint/2010/main" val="479188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844826" y="1749287"/>
            <a:ext cx="7136296" cy="3785652"/>
          </a:xfrm>
          <a:prstGeom prst="rect">
            <a:avLst/>
          </a:prstGeom>
          <a:noFill/>
        </p:spPr>
        <p:txBody>
          <a:bodyPr wrap="square" rtlCol="0">
            <a:spAutoFit/>
          </a:bodyPr>
          <a:lstStyle/>
          <a:p>
            <a:r>
              <a:rPr lang="en-GB" sz="3000" b="1" dirty="0" smtClean="0">
                <a:solidFill>
                  <a:schemeClr val="accent1"/>
                </a:solidFill>
              </a:rPr>
              <a:t>Introduction</a:t>
            </a:r>
          </a:p>
          <a:p>
            <a:endParaRPr lang="en-GB" sz="3000" dirty="0">
              <a:solidFill>
                <a:schemeClr val="accent1"/>
              </a:solidFill>
            </a:endParaRPr>
          </a:p>
          <a:p>
            <a:endParaRPr lang="en-GB" sz="3000" dirty="0" smtClean="0">
              <a:solidFill>
                <a:schemeClr val="accent1"/>
              </a:solidFill>
            </a:endParaRPr>
          </a:p>
          <a:p>
            <a:pPr marL="457200" indent="-457200">
              <a:buFont typeface="Arial" panose="020B0604020202020204" pitchFamily="34" charset="0"/>
              <a:buChar char="•"/>
            </a:pPr>
            <a:r>
              <a:rPr lang="en-GB" sz="3000" dirty="0" smtClean="0">
                <a:solidFill>
                  <a:schemeClr val="accent1"/>
                </a:solidFill>
              </a:rPr>
              <a:t>Data collection</a:t>
            </a:r>
            <a:endParaRPr lang="en-GB" sz="3000" dirty="0">
              <a:solidFill>
                <a:schemeClr val="accent1"/>
              </a:solidFill>
            </a:endParaRPr>
          </a:p>
          <a:p>
            <a:pPr marL="457200" indent="-457200">
              <a:buFont typeface="Arial" panose="020B0604020202020204" pitchFamily="34" charset="0"/>
              <a:buChar char="•"/>
            </a:pPr>
            <a:r>
              <a:rPr lang="en-GB" sz="3000" dirty="0" smtClean="0">
                <a:solidFill>
                  <a:schemeClr val="accent1"/>
                </a:solidFill>
              </a:rPr>
              <a:t>Preparing data for analysis</a:t>
            </a:r>
          </a:p>
          <a:p>
            <a:pPr marL="457200" indent="-457200">
              <a:buFont typeface="Arial" panose="020B0604020202020204" pitchFamily="34" charset="0"/>
              <a:buChar char="•"/>
            </a:pPr>
            <a:r>
              <a:rPr lang="en-GB" sz="3000" dirty="0">
                <a:solidFill>
                  <a:schemeClr val="accent1"/>
                </a:solidFill>
              </a:rPr>
              <a:t>Deriving audit </a:t>
            </a:r>
            <a:r>
              <a:rPr lang="en-GB" sz="3000" dirty="0" smtClean="0">
                <a:solidFill>
                  <a:schemeClr val="accent1"/>
                </a:solidFill>
              </a:rPr>
              <a:t>measures</a:t>
            </a:r>
            <a:endParaRPr lang="en-GB" sz="3000" dirty="0">
              <a:solidFill>
                <a:schemeClr val="accent1"/>
              </a:solidFill>
            </a:endParaRPr>
          </a:p>
          <a:p>
            <a:pPr marL="457200" indent="-457200">
              <a:buFont typeface="Arial" panose="020B0604020202020204" pitchFamily="34" charset="0"/>
              <a:buChar char="•"/>
            </a:pPr>
            <a:r>
              <a:rPr lang="en-GB" sz="3000" dirty="0" smtClean="0">
                <a:solidFill>
                  <a:schemeClr val="accent1"/>
                </a:solidFill>
              </a:rPr>
              <a:t>Analysis: in-house</a:t>
            </a:r>
            <a:endParaRPr lang="en-GB" sz="3000" dirty="0">
              <a:solidFill>
                <a:schemeClr val="accent1"/>
              </a:solidFill>
            </a:endParaRPr>
          </a:p>
          <a:p>
            <a:endParaRPr lang="en-GB" sz="3000" dirty="0" smtClean="0">
              <a:solidFill>
                <a:schemeClr val="accent1"/>
              </a:solidFill>
            </a:endParaRPr>
          </a:p>
        </p:txBody>
      </p:sp>
    </p:spTree>
    <p:extLst>
      <p:ext uri="{BB962C8B-B14F-4D97-AF65-F5344CB8AC3E}">
        <p14:creationId xmlns:p14="http://schemas.microsoft.com/office/powerpoint/2010/main" val="3543807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8" name="TextBox 7"/>
          <p:cNvSpPr txBox="1"/>
          <p:nvPr/>
        </p:nvSpPr>
        <p:spPr>
          <a:xfrm>
            <a:off x="1311966" y="1371605"/>
            <a:ext cx="6985757" cy="1938992"/>
          </a:xfrm>
          <a:prstGeom prst="rect">
            <a:avLst/>
          </a:prstGeom>
          <a:noFill/>
        </p:spPr>
        <p:txBody>
          <a:bodyPr wrap="square" rtlCol="0">
            <a:spAutoFit/>
          </a:bodyPr>
          <a:lstStyle/>
          <a:p>
            <a:r>
              <a:rPr lang="en-GB" sz="3000" b="1" dirty="0" smtClean="0">
                <a:solidFill>
                  <a:schemeClr val="accent1"/>
                </a:solidFill>
              </a:rPr>
              <a:t>Data Collection</a:t>
            </a:r>
          </a:p>
          <a:p>
            <a:endParaRPr lang="en-GB" sz="3000" b="1" dirty="0" smtClean="0">
              <a:solidFill>
                <a:schemeClr val="accent1"/>
              </a:solidFill>
            </a:endParaRPr>
          </a:p>
          <a:p>
            <a:r>
              <a:rPr lang="en-GB" sz="3000" dirty="0" smtClean="0">
                <a:solidFill>
                  <a:schemeClr val="accent1"/>
                </a:solidFill>
              </a:rPr>
              <a:t>3 countries with separate data collection systems; 1 national audit</a:t>
            </a:r>
          </a:p>
        </p:txBody>
      </p:sp>
      <p:graphicFrame>
        <p:nvGraphicFramePr>
          <p:cNvPr id="6" name="Content Placeholder 3"/>
          <p:cNvGraphicFramePr>
            <a:graphicFrameLocks noGrp="1"/>
          </p:cNvGraphicFramePr>
          <p:nvPr>
            <p:ph idx="1"/>
            <p:extLst/>
          </p:nvPr>
        </p:nvGraphicFramePr>
        <p:xfrm>
          <a:off x="1264758" y="4577869"/>
          <a:ext cx="7489037" cy="1577340"/>
        </p:xfrm>
        <a:graphic>
          <a:graphicData uri="http://schemas.openxmlformats.org/drawingml/2006/table">
            <a:tbl>
              <a:tblPr firstRow="1" bandRow="1">
                <a:tableStyleId>{69CF1AB2-1976-4502-BF36-3FF5EA218861}</a:tableStyleId>
              </a:tblPr>
              <a:tblGrid>
                <a:gridCol w="1548940">
                  <a:extLst>
                    <a:ext uri="{9D8B030D-6E8A-4147-A177-3AD203B41FA5}">
                      <a16:colId xmlns:a16="http://schemas.microsoft.com/office/drawing/2014/main" xmlns="" val="20000"/>
                    </a:ext>
                  </a:extLst>
                </a:gridCol>
                <a:gridCol w="1827876">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4821">
                  <a:extLst>
                    <a:ext uri="{9D8B030D-6E8A-4147-A177-3AD203B41FA5}">
                      <a16:colId xmlns:a16="http://schemas.microsoft.com/office/drawing/2014/main" xmlns="" val="20003"/>
                    </a:ext>
                  </a:extLst>
                </a:gridCol>
              </a:tblGrid>
              <a:tr h="891540">
                <a:tc>
                  <a:txBody>
                    <a:bodyPr/>
                    <a:lstStyle/>
                    <a:p>
                      <a:pPr algn="l"/>
                      <a:r>
                        <a:rPr lang="en-GB" sz="1400" b="1" dirty="0" smtClean="0">
                          <a:solidFill>
                            <a:schemeClr val="bg1"/>
                          </a:solidFill>
                        </a:rPr>
                        <a:t>Maternity</a:t>
                      </a:r>
                      <a:r>
                        <a:rPr lang="en-GB" sz="1400" b="1" baseline="0" dirty="0" smtClean="0">
                          <a:solidFill>
                            <a:schemeClr val="bg1"/>
                          </a:solidFill>
                        </a:rPr>
                        <a:t> </a:t>
                      </a:r>
                      <a:r>
                        <a:rPr lang="en-GB" sz="1400" b="1" dirty="0" smtClean="0">
                          <a:solidFill>
                            <a:schemeClr val="bg1"/>
                          </a:solidFill>
                        </a:rPr>
                        <a:t>Data Source</a:t>
                      </a:r>
                      <a:endParaRPr lang="en-GB" sz="1400" b="1" dirty="0">
                        <a:solidFill>
                          <a:schemeClr val="bg1"/>
                        </a:solidFill>
                      </a:endParaRPr>
                    </a:p>
                  </a:txBody>
                  <a:tcPr marL="87630" marR="8763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sz="1400" b="0" dirty="0" smtClean="0"/>
                        <a:t>Trusts’</a:t>
                      </a:r>
                      <a:r>
                        <a:rPr lang="en-GB" sz="1400" b="0" baseline="0" dirty="0" smtClean="0"/>
                        <a:t> local maternity IT systems - directly sent to RCOG</a:t>
                      </a:r>
                    </a:p>
                  </a:txBody>
                  <a:tcPr marL="87630" marR="8763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400" b="0" dirty="0" smtClean="0"/>
                        <a:t>Maternity Indicators</a:t>
                      </a:r>
                      <a:r>
                        <a:rPr lang="en-GB" sz="1400" b="0" baseline="0" dirty="0" smtClean="0"/>
                        <a:t> </a:t>
                      </a:r>
                      <a:r>
                        <a:rPr lang="en-GB" sz="1400" b="0" dirty="0" smtClean="0"/>
                        <a:t>data set</a:t>
                      </a:r>
                    </a:p>
                  </a:txBody>
                  <a:tcPr marL="87630" marR="8763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400" b="0" dirty="0" smtClean="0"/>
                        <a:t>Scottish Morbidity Record-02/Scottish Birth Record</a:t>
                      </a:r>
                    </a:p>
                  </a:txBody>
                  <a:tcPr marL="87630" marR="8763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685800">
                <a:tc>
                  <a:txBody>
                    <a:bodyPr/>
                    <a:lstStyle/>
                    <a:p>
                      <a:pPr algn="l"/>
                      <a:r>
                        <a:rPr lang="en-GB" sz="1400" b="1" dirty="0" smtClean="0">
                          <a:solidFill>
                            <a:schemeClr val="bg1"/>
                          </a:solidFill>
                        </a:rPr>
                        <a:t>Linked to</a:t>
                      </a:r>
                      <a:endParaRPr lang="en-GB" sz="1400" b="1" dirty="0">
                        <a:solidFill>
                          <a:schemeClr val="bg1"/>
                        </a:solidFill>
                      </a:endParaRPr>
                    </a:p>
                  </a:txBody>
                  <a:tcPr marL="87630" marR="8763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sz="1400" dirty="0" smtClean="0"/>
                        <a:t>Hospital Episode</a:t>
                      </a:r>
                      <a:r>
                        <a:rPr lang="en-GB" sz="1400" baseline="0" dirty="0" smtClean="0"/>
                        <a:t> </a:t>
                      </a:r>
                      <a:r>
                        <a:rPr lang="en-GB" sz="1400" dirty="0" smtClean="0"/>
                        <a:t>Statistics</a:t>
                      </a:r>
                    </a:p>
                  </a:txBody>
                  <a:tcPr marL="87630" marR="8763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GB" sz="1400" b="0" kern="1200" dirty="0" smtClean="0">
                          <a:solidFill>
                            <a:schemeClr val="dk1"/>
                          </a:solidFill>
                          <a:effectLst/>
                          <a:latin typeface="+mn-lt"/>
                          <a:ea typeface="+mn-ea"/>
                          <a:cs typeface="+mn-cs"/>
                        </a:rPr>
                        <a:t>Patient Episode Database</a:t>
                      </a:r>
                      <a:r>
                        <a:rPr lang="en-GB" sz="1400" b="0" kern="1200" baseline="0" dirty="0" smtClean="0">
                          <a:solidFill>
                            <a:schemeClr val="dk1"/>
                          </a:solidFill>
                          <a:effectLst/>
                          <a:latin typeface="+mn-lt"/>
                          <a:ea typeface="+mn-ea"/>
                          <a:cs typeface="+mn-cs"/>
                        </a:rPr>
                        <a:t> for </a:t>
                      </a:r>
                      <a:r>
                        <a:rPr lang="en-GB" sz="1400" b="0" kern="1200" dirty="0" smtClean="0">
                          <a:solidFill>
                            <a:schemeClr val="dk1"/>
                          </a:solidFill>
                          <a:effectLst/>
                          <a:latin typeface="+mn-lt"/>
                          <a:ea typeface="+mn-ea"/>
                          <a:cs typeface="+mn-cs"/>
                        </a:rPr>
                        <a:t>Wales</a:t>
                      </a:r>
                    </a:p>
                  </a:txBody>
                  <a:tcPr marL="87630" marR="8763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fr-FR" sz="1400" u="none" strike="noStrike" kern="1200" baseline="0" dirty="0" smtClean="0"/>
                        <a:t>Scottish </a:t>
                      </a:r>
                      <a:r>
                        <a:rPr lang="fr-FR" sz="1400" u="none" strike="noStrike" kern="1200" baseline="0" dirty="0" err="1" smtClean="0"/>
                        <a:t>Morbidity</a:t>
                      </a:r>
                      <a:r>
                        <a:rPr lang="fr-FR" sz="1400" u="none" strike="noStrike" kern="1200" baseline="0" dirty="0" smtClean="0"/>
                        <a:t> Record-01</a:t>
                      </a:r>
                    </a:p>
                  </a:txBody>
                  <a:tcPr marL="87630" marR="8763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7" name="Picture 4" descr="http://www.clipartbest.com/cliparts/yTk/g55/yTkg55Ej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629" y="3336838"/>
            <a:ext cx="801610" cy="12128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arbuyerswales.com/resources/images/walesmapl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6883" y="3628299"/>
            <a:ext cx="774792" cy="921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encrypted-tbn0.gstatic.com/images?q=tbn:ANd9GcTzi1ubmesQQvzoa7NHn4GJMSek3UPuJdcCQNjRRneKmP7D3-ne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0590" y="3277664"/>
            <a:ext cx="1027468" cy="128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38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0" descr="Image result for pregnant woma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cxnSp>
        <p:nvCxnSpPr>
          <p:cNvPr id="15" name="Straight Connector 14"/>
          <p:cNvCxnSpPr/>
          <p:nvPr/>
        </p:nvCxnSpPr>
        <p:spPr>
          <a:xfrm>
            <a:off x="-3413851" y="3638826"/>
            <a:ext cx="54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99530" y="-758654"/>
            <a:ext cx="54878"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title"/>
          </p:nvPr>
        </p:nvSpPr>
        <p:spPr>
          <a:xfrm>
            <a:off x="657366" y="1660213"/>
            <a:ext cx="7886700" cy="951612"/>
          </a:xfrm>
        </p:spPr>
        <p:txBody>
          <a:bodyPr>
            <a:normAutofit/>
          </a:bodyPr>
          <a:lstStyle/>
          <a:p>
            <a:r>
              <a:rPr lang="en-GB" sz="3200" b="1" dirty="0" smtClean="0"/>
              <a:t>Rationale</a:t>
            </a:r>
            <a:endParaRPr lang="en-GB" sz="3200" b="1" dirty="0"/>
          </a:p>
        </p:txBody>
      </p:sp>
      <p:sp>
        <p:nvSpPr>
          <p:cNvPr id="2" name="Rectangle 1"/>
          <p:cNvSpPr/>
          <p:nvPr/>
        </p:nvSpPr>
        <p:spPr>
          <a:xfrm>
            <a:off x="760288" y="6047530"/>
            <a:ext cx="4335694" cy="53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mo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854" y="3507130"/>
            <a:ext cx="1697939" cy="1129130"/>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Image result for pregnant wo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356" y="3474221"/>
            <a:ext cx="1746145" cy="116204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5"/>
          <p:cNvCxnSpPr/>
          <p:nvPr/>
        </p:nvCxnSpPr>
        <p:spPr>
          <a:xfrm>
            <a:off x="2170446" y="4038785"/>
            <a:ext cx="3564396" cy="164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7" name="Group 26"/>
          <p:cNvGrpSpPr/>
          <p:nvPr/>
        </p:nvGrpSpPr>
        <p:grpSpPr>
          <a:xfrm>
            <a:off x="3682615" y="2376606"/>
            <a:ext cx="1970633" cy="1586644"/>
            <a:chOff x="3851920" y="1313475"/>
            <a:chExt cx="2627511" cy="2115525"/>
          </a:xfrm>
        </p:grpSpPr>
        <p:pic>
          <p:nvPicPr>
            <p:cNvPr id="1040" name="Picture 16" descr="Image result for neonatal admis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313475"/>
              <a:ext cx="1907431" cy="143057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Arrow Connector 8"/>
            <p:cNvCxnSpPr/>
            <p:nvPr/>
          </p:nvCxnSpPr>
          <p:spPr>
            <a:xfrm flipV="1">
              <a:off x="3851920" y="2755019"/>
              <a:ext cx="1224136" cy="6739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28" name="Group 27"/>
          <p:cNvGrpSpPr/>
          <p:nvPr/>
        </p:nvGrpSpPr>
        <p:grpSpPr>
          <a:xfrm>
            <a:off x="3088241" y="4129264"/>
            <a:ext cx="1768443" cy="1397132"/>
            <a:chOff x="3059422" y="3650351"/>
            <a:chExt cx="2357924" cy="1862843"/>
          </a:xfrm>
        </p:grpSpPr>
        <p:cxnSp>
          <p:nvCxnSpPr>
            <p:cNvPr id="17" name="Straight Arrow Connector 16"/>
            <p:cNvCxnSpPr/>
            <p:nvPr/>
          </p:nvCxnSpPr>
          <p:spPr>
            <a:xfrm>
              <a:off x="3182614" y="3650351"/>
              <a:ext cx="972108" cy="6540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042" name="Picture 18" descr="Image result for maternal morbidity in hospital b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422" y="4383355"/>
              <a:ext cx="2357924" cy="11298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0" name="Group 29"/>
          <p:cNvGrpSpPr/>
          <p:nvPr/>
        </p:nvGrpSpPr>
        <p:grpSpPr>
          <a:xfrm>
            <a:off x="2651758" y="5518016"/>
            <a:ext cx="3290183" cy="552298"/>
            <a:chOff x="3271625" y="5502021"/>
            <a:chExt cx="2558155" cy="736397"/>
          </a:xfrm>
        </p:grpSpPr>
        <p:sp>
          <p:nvSpPr>
            <p:cNvPr id="21" name="TextBox 20"/>
            <p:cNvSpPr txBox="1"/>
            <p:nvPr/>
          </p:nvSpPr>
          <p:spPr>
            <a:xfrm>
              <a:off x="3271625" y="5502021"/>
              <a:ext cx="2255344" cy="677108"/>
            </a:xfrm>
            <a:prstGeom prst="rect">
              <a:avLst/>
            </a:prstGeom>
            <a:noFill/>
          </p:spPr>
          <p:txBody>
            <a:bodyPr wrap="square" rtlCol="0">
              <a:spAutoFit/>
            </a:bodyPr>
            <a:lstStyle/>
            <a:p>
              <a:r>
                <a:rPr lang="en-GB" sz="1350" dirty="0" smtClean="0">
                  <a:solidFill>
                    <a:srgbClr val="00A8A4"/>
                  </a:solidFill>
                </a:rPr>
                <a:t>MBRRACE - 8.5 per 100,000 women</a:t>
              </a:r>
            </a:p>
            <a:p>
              <a:r>
                <a:rPr lang="en-GB" sz="1350" dirty="0" smtClean="0">
                  <a:solidFill>
                    <a:srgbClr val="00A8A4"/>
                  </a:solidFill>
                </a:rPr>
                <a:t>UKOSS -  few hundred women per year</a:t>
              </a:r>
              <a:endParaRPr lang="en-GB" sz="1350" dirty="0">
                <a:solidFill>
                  <a:srgbClr val="00A8A4"/>
                </a:solidFill>
              </a:endParaRPr>
            </a:p>
          </p:txBody>
        </p:sp>
        <p:pic>
          <p:nvPicPr>
            <p:cNvPr id="1044" name="Picture 20" descr="Image result for magnifying gla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2316" y="5555838"/>
              <a:ext cx="407464" cy="68258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9" name="Group 28"/>
          <p:cNvGrpSpPr/>
          <p:nvPr/>
        </p:nvGrpSpPr>
        <p:grpSpPr>
          <a:xfrm>
            <a:off x="5736267" y="2447962"/>
            <a:ext cx="3116211" cy="1085982"/>
            <a:chOff x="6732239" y="1265862"/>
            <a:chExt cx="4154948" cy="1447976"/>
          </a:xfrm>
        </p:grpSpPr>
        <p:sp>
          <p:nvSpPr>
            <p:cNvPr id="11" name="TextBox 10"/>
            <p:cNvSpPr txBox="1"/>
            <p:nvPr/>
          </p:nvSpPr>
          <p:spPr>
            <a:xfrm>
              <a:off x="6732239" y="1749471"/>
              <a:ext cx="4154948" cy="964367"/>
            </a:xfrm>
            <a:prstGeom prst="rect">
              <a:avLst/>
            </a:prstGeom>
            <a:noFill/>
          </p:spPr>
          <p:txBody>
            <a:bodyPr wrap="square" rtlCol="0">
              <a:spAutoFit/>
            </a:bodyPr>
            <a:lstStyle/>
            <a:p>
              <a:r>
                <a:rPr lang="en-GB" sz="1350" dirty="0">
                  <a:solidFill>
                    <a:srgbClr val="00A8A4"/>
                  </a:solidFill>
                </a:rPr>
                <a:t>MBRRACE </a:t>
              </a:r>
              <a:r>
                <a:rPr lang="en-GB" sz="1350" dirty="0" smtClean="0">
                  <a:solidFill>
                    <a:srgbClr val="00A8A4"/>
                  </a:solidFill>
                </a:rPr>
                <a:t> - 5.1 per 1000 babies</a:t>
              </a:r>
              <a:endParaRPr lang="en-GB" sz="1350" dirty="0">
                <a:solidFill>
                  <a:srgbClr val="00A8A4"/>
                </a:solidFill>
              </a:endParaRPr>
            </a:p>
            <a:p>
              <a:r>
                <a:rPr lang="en-GB" sz="1350" dirty="0">
                  <a:solidFill>
                    <a:srgbClr val="00A8A4"/>
                  </a:solidFill>
                </a:rPr>
                <a:t>Each Baby </a:t>
              </a:r>
              <a:r>
                <a:rPr lang="en-GB" sz="1350" dirty="0" smtClean="0">
                  <a:solidFill>
                    <a:srgbClr val="00A8A4"/>
                  </a:solidFill>
                </a:rPr>
                <a:t>Counts – </a:t>
              </a:r>
              <a:r>
                <a:rPr lang="en-GB" sz="1400" dirty="0" smtClean="0">
                  <a:solidFill>
                    <a:srgbClr val="00A8A4"/>
                  </a:solidFill>
                </a:rPr>
                <a:t>1.6 per 1000 babies</a:t>
              </a:r>
              <a:endParaRPr lang="en-GB" sz="1400" dirty="0">
                <a:solidFill>
                  <a:srgbClr val="00A8A4"/>
                </a:solidFill>
              </a:endParaRPr>
            </a:p>
            <a:p>
              <a:endParaRPr lang="en-GB" sz="1350" dirty="0">
                <a:solidFill>
                  <a:srgbClr val="00A8A4"/>
                </a:solidFill>
              </a:endParaRPr>
            </a:p>
          </p:txBody>
        </p:sp>
        <p:pic>
          <p:nvPicPr>
            <p:cNvPr id="34" name="Picture 20" descr="Image result for magnifying gla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48736" y="1265862"/>
              <a:ext cx="682580" cy="68258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5" name="TextBox 34"/>
          <p:cNvSpPr txBox="1"/>
          <p:nvPr/>
        </p:nvSpPr>
        <p:spPr>
          <a:xfrm>
            <a:off x="3514400" y="2703930"/>
            <a:ext cx="818222" cy="300082"/>
          </a:xfrm>
          <a:prstGeom prst="rect">
            <a:avLst/>
          </a:prstGeom>
          <a:noFill/>
        </p:spPr>
        <p:txBody>
          <a:bodyPr wrap="square" rtlCol="0">
            <a:spAutoFit/>
          </a:bodyPr>
          <a:lstStyle/>
          <a:p>
            <a:r>
              <a:rPr lang="en-GB" sz="1350" dirty="0">
                <a:solidFill>
                  <a:srgbClr val="00A8A4"/>
                </a:solidFill>
              </a:rPr>
              <a:t>NNAP</a:t>
            </a:r>
          </a:p>
        </p:txBody>
      </p:sp>
      <p:grpSp>
        <p:nvGrpSpPr>
          <p:cNvPr id="32" name="Group 31"/>
          <p:cNvGrpSpPr/>
          <p:nvPr/>
        </p:nvGrpSpPr>
        <p:grpSpPr>
          <a:xfrm>
            <a:off x="1387893" y="5558382"/>
            <a:ext cx="5663102" cy="965974"/>
            <a:chOff x="792292" y="5555840"/>
            <a:chExt cx="7550802" cy="1287965"/>
          </a:xfrm>
        </p:grpSpPr>
        <p:grpSp>
          <p:nvGrpSpPr>
            <p:cNvPr id="31" name="Group 30"/>
            <p:cNvGrpSpPr/>
            <p:nvPr/>
          </p:nvGrpSpPr>
          <p:grpSpPr>
            <a:xfrm>
              <a:off x="792292" y="5555840"/>
              <a:ext cx="7550802" cy="825488"/>
              <a:chOff x="792292" y="5555840"/>
              <a:chExt cx="7550802" cy="825488"/>
            </a:xfrm>
          </p:grpSpPr>
          <p:cxnSp>
            <p:nvCxnSpPr>
              <p:cNvPr id="23" name="Straight Connector 22"/>
              <p:cNvCxnSpPr/>
              <p:nvPr/>
            </p:nvCxnSpPr>
            <p:spPr>
              <a:xfrm>
                <a:off x="800905" y="6381328"/>
                <a:ext cx="7542189" cy="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flipH="1" flipV="1">
                <a:off x="8325869" y="5555840"/>
                <a:ext cx="17225" cy="825488"/>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flipH="1" flipV="1">
                <a:off x="792292" y="5555840"/>
                <a:ext cx="17225" cy="825488"/>
              </a:xfrm>
              <a:prstGeom prst="line">
                <a:avLst/>
              </a:prstGeom>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792293" y="6392400"/>
              <a:ext cx="7533575" cy="451405"/>
            </a:xfrm>
            <a:prstGeom prst="rect">
              <a:avLst/>
            </a:prstGeom>
            <a:noFill/>
          </p:spPr>
          <p:txBody>
            <a:bodyPr wrap="square" rtlCol="0">
              <a:spAutoFit/>
            </a:bodyPr>
            <a:lstStyle/>
            <a:p>
              <a:pPr algn="ctr"/>
              <a:r>
                <a:rPr lang="en-GB" sz="1600" b="1" dirty="0" smtClean="0">
                  <a:solidFill>
                    <a:schemeClr val="accent1"/>
                  </a:solidFill>
                </a:rPr>
                <a:t>NMPA - 750,000 birth per year</a:t>
              </a:r>
            </a:p>
          </p:txBody>
        </p:sp>
      </p:grpSp>
      <p:sp>
        <p:nvSpPr>
          <p:cNvPr id="36" name="TextBox 35"/>
          <p:cNvSpPr txBox="1"/>
          <p:nvPr/>
        </p:nvSpPr>
        <p:spPr>
          <a:xfrm>
            <a:off x="3114893" y="3418574"/>
            <a:ext cx="1134784" cy="300082"/>
          </a:xfrm>
          <a:prstGeom prst="rect">
            <a:avLst/>
          </a:prstGeom>
          <a:noFill/>
        </p:spPr>
        <p:txBody>
          <a:bodyPr wrap="square" rtlCol="0">
            <a:spAutoFit/>
          </a:bodyPr>
          <a:lstStyle/>
          <a:p>
            <a:r>
              <a:rPr lang="en-GB" sz="1350" dirty="0" smtClean="0">
                <a:solidFill>
                  <a:srgbClr val="00A8A4"/>
                </a:solidFill>
              </a:rPr>
              <a:t>8% of babies</a:t>
            </a:r>
            <a:endParaRPr lang="en-GB" sz="1350" dirty="0">
              <a:solidFill>
                <a:srgbClr val="00A8A4"/>
              </a:solidFill>
            </a:endParaRPr>
          </a:p>
        </p:txBody>
      </p:sp>
    </p:spTree>
    <p:extLst>
      <p:ext uri="{BB962C8B-B14F-4D97-AF65-F5344CB8AC3E}">
        <p14:creationId xmlns:p14="http://schemas.microsoft.com/office/powerpoint/2010/main" val="382534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6" name="TextBox 5"/>
          <p:cNvSpPr txBox="1"/>
          <p:nvPr/>
        </p:nvSpPr>
        <p:spPr>
          <a:xfrm>
            <a:off x="950259" y="2175299"/>
            <a:ext cx="7448753" cy="3785652"/>
          </a:xfrm>
          <a:prstGeom prst="rect">
            <a:avLst/>
          </a:prstGeom>
          <a:noFill/>
        </p:spPr>
        <p:txBody>
          <a:bodyPr wrap="square" rtlCol="0">
            <a:spAutoFit/>
          </a:bodyPr>
          <a:lstStyle/>
          <a:p>
            <a:r>
              <a:rPr lang="en-GB" sz="3000" b="1" dirty="0" smtClean="0">
                <a:solidFill>
                  <a:schemeClr val="accent1"/>
                </a:solidFill>
              </a:rPr>
              <a:t>Why link maternity data with hospital admissions data?</a:t>
            </a:r>
          </a:p>
          <a:p>
            <a:pPr marL="457200" indent="-457200">
              <a:buFont typeface="Arial" panose="020B0604020202020204" pitchFamily="34" charset="0"/>
              <a:buChar char="•"/>
            </a:pPr>
            <a:endParaRPr lang="en-GB" sz="3000" dirty="0" smtClean="0">
              <a:solidFill>
                <a:schemeClr val="accent1"/>
              </a:solidFill>
            </a:endParaRPr>
          </a:p>
          <a:p>
            <a:pPr marL="457200" indent="-457200">
              <a:buFont typeface="Arial" panose="020B0604020202020204" pitchFamily="34" charset="0"/>
              <a:buChar char="•"/>
            </a:pPr>
            <a:r>
              <a:rPr lang="en-GB" sz="3000" dirty="0" smtClean="0">
                <a:solidFill>
                  <a:schemeClr val="accent1"/>
                </a:solidFill>
              </a:rPr>
              <a:t>Further detail on</a:t>
            </a:r>
          </a:p>
          <a:p>
            <a:pPr marL="914400" lvl="1" indent="-457200">
              <a:buFont typeface="Arial" panose="020B0604020202020204" pitchFamily="34" charset="0"/>
              <a:buChar char="•"/>
            </a:pPr>
            <a:r>
              <a:rPr lang="en-GB" sz="3000" dirty="0" smtClean="0">
                <a:solidFill>
                  <a:schemeClr val="accent1"/>
                </a:solidFill>
              </a:rPr>
              <a:t>obstetric history</a:t>
            </a:r>
          </a:p>
          <a:p>
            <a:pPr marL="914400" lvl="1" indent="-457200">
              <a:buFont typeface="Arial" panose="020B0604020202020204" pitchFamily="34" charset="0"/>
              <a:buChar char="•"/>
            </a:pPr>
            <a:r>
              <a:rPr lang="en-GB" sz="3000" dirty="0">
                <a:solidFill>
                  <a:schemeClr val="accent1"/>
                </a:solidFill>
              </a:rPr>
              <a:t>d</a:t>
            </a:r>
            <a:r>
              <a:rPr lang="en-GB" sz="3000" dirty="0" smtClean="0">
                <a:solidFill>
                  <a:schemeClr val="accent1"/>
                </a:solidFill>
              </a:rPr>
              <a:t>iagnoses</a:t>
            </a:r>
          </a:p>
          <a:p>
            <a:pPr marL="457200" indent="-457200">
              <a:buFont typeface="Arial" panose="020B0604020202020204" pitchFamily="34" charset="0"/>
              <a:buChar char="•"/>
            </a:pPr>
            <a:r>
              <a:rPr lang="en-GB" sz="3000" dirty="0" smtClean="0">
                <a:solidFill>
                  <a:schemeClr val="accent1"/>
                </a:solidFill>
              </a:rPr>
              <a:t>Patterns </a:t>
            </a:r>
            <a:r>
              <a:rPr lang="en-GB" sz="3000" dirty="0">
                <a:solidFill>
                  <a:schemeClr val="accent1"/>
                </a:solidFill>
              </a:rPr>
              <a:t>over </a:t>
            </a:r>
            <a:r>
              <a:rPr lang="en-GB" sz="3000" dirty="0" smtClean="0">
                <a:solidFill>
                  <a:schemeClr val="accent1"/>
                </a:solidFill>
              </a:rPr>
              <a:t>time &amp; readmissions</a:t>
            </a:r>
          </a:p>
          <a:p>
            <a:pPr marL="457200" indent="-457200">
              <a:buFont typeface="Arial" panose="020B0604020202020204" pitchFamily="34" charset="0"/>
              <a:buChar char="•"/>
            </a:pPr>
            <a:endParaRPr lang="en-GB" sz="3000" dirty="0">
              <a:solidFill>
                <a:schemeClr val="accent1"/>
              </a:solidFill>
            </a:endParaRPr>
          </a:p>
        </p:txBody>
      </p:sp>
    </p:spTree>
    <p:extLst>
      <p:ext uri="{BB962C8B-B14F-4D97-AF65-F5344CB8AC3E}">
        <p14:creationId xmlns:p14="http://schemas.microsoft.com/office/powerpoint/2010/main" val="2435248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2385391" y="1749287"/>
            <a:ext cx="6122505" cy="4185761"/>
          </a:xfrm>
          <a:prstGeom prst="rect">
            <a:avLst/>
          </a:prstGeom>
          <a:noFill/>
        </p:spPr>
        <p:txBody>
          <a:bodyPr wrap="square" rtlCol="0">
            <a:spAutoFit/>
          </a:bodyPr>
          <a:lstStyle/>
          <a:p>
            <a:r>
              <a:rPr lang="en-GB" sz="3000" b="1" dirty="0" smtClean="0">
                <a:solidFill>
                  <a:schemeClr val="accent1"/>
                </a:solidFill>
              </a:rPr>
              <a:t>Preparing data for analysis</a:t>
            </a:r>
          </a:p>
          <a:p>
            <a:endParaRPr lang="en-GB" sz="3000" dirty="0" smtClean="0">
              <a:solidFill>
                <a:schemeClr val="accent1"/>
              </a:solidFill>
            </a:endParaRPr>
          </a:p>
          <a:p>
            <a:r>
              <a:rPr lang="en-GB" sz="3000" dirty="0" smtClean="0">
                <a:solidFill>
                  <a:schemeClr val="accent1"/>
                </a:solidFill>
              </a:rPr>
              <a:t>		Trusts</a:t>
            </a:r>
          </a:p>
          <a:p>
            <a:r>
              <a:rPr lang="en-GB" sz="3000" dirty="0" smtClean="0">
                <a:solidFill>
                  <a:schemeClr val="accent1"/>
                </a:solidFill>
              </a:rPr>
              <a:t>							</a:t>
            </a:r>
            <a:r>
              <a:rPr lang="en-GB" sz="3000" dirty="0" smtClean="0">
                <a:solidFill>
                  <a:srgbClr val="7030A0"/>
                </a:solidFill>
              </a:rPr>
              <a:t>129 trusts</a:t>
            </a:r>
          </a:p>
          <a:p>
            <a:r>
              <a:rPr lang="en-GB" sz="3000" dirty="0">
                <a:solidFill>
                  <a:schemeClr val="accent1"/>
                </a:solidFill>
              </a:rPr>
              <a:t>	</a:t>
            </a:r>
            <a:r>
              <a:rPr lang="en-GB" sz="3000" dirty="0" smtClean="0">
                <a:solidFill>
                  <a:schemeClr val="accent1"/>
                </a:solidFill>
              </a:rPr>
              <a:t>						</a:t>
            </a:r>
            <a:r>
              <a:rPr lang="en-GB" sz="2800" dirty="0" smtClean="0">
                <a:solidFill>
                  <a:srgbClr val="7030A0"/>
                </a:solidFill>
              </a:rPr>
              <a:t>96% participation</a:t>
            </a:r>
          </a:p>
          <a:p>
            <a:r>
              <a:rPr lang="en-GB" sz="2800" b="1" dirty="0">
                <a:solidFill>
                  <a:srgbClr val="7030A0"/>
                </a:solidFill>
              </a:rPr>
              <a:t>	</a:t>
            </a:r>
            <a:r>
              <a:rPr lang="en-GB" sz="2800" b="1" dirty="0" smtClean="0">
                <a:solidFill>
                  <a:srgbClr val="7030A0"/>
                </a:solidFill>
              </a:rPr>
              <a:t>						Thank you!</a:t>
            </a:r>
          </a:p>
          <a:p>
            <a:endParaRPr lang="en-GB" sz="3000" dirty="0">
              <a:solidFill>
                <a:schemeClr val="accent1"/>
              </a:solidFill>
            </a:endParaRPr>
          </a:p>
          <a:p>
            <a:endParaRPr lang="en-GB" sz="3000" dirty="0" smtClean="0">
              <a:solidFill>
                <a:schemeClr val="accent1"/>
              </a:solidFill>
            </a:endParaRPr>
          </a:p>
          <a:p>
            <a:r>
              <a:rPr lang="en-GB" sz="3000" dirty="0" smtClean="0">
                <a:solidFill>
                  <a:schemeClr val="accent1"/>
                </a:solidFill>
              </a:rPr>
              <a:t>NMPA secure server</a:t>
            </a:r>
          </a:p>
        </p:txBody>
      </p:sp>
      <p:pic>
        <p:nvPicPr>
          <p:cNvPr id="5" name="Picture 8" descr="https://encrypted-tbn0.gstatic.com/images?q=tbn:ANd9GcTzi1ubmesQQvzoa7NHn4GJMSek3UPuJdcCQNjRRneKmP7D3-ne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3" y="1607890"/>
            <a:ext cx="1027468" cy="128305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55056" y="3408206"/>
            <a:ext cx="526774" cy="369332"/>
          </a:xfrm>
          <a:prstGeom prst="rect">
            <a:avLst/>
          </a:prstGeom>
          <a:solidFill>
            <a:srgbClr val="FFC000"/>
          </a:solidFill>
        </p:spPr>
        <p:txBody>
          <a:bodyPr wrap="square" rtlCol="0">
            <a:spAutoFit/>
          </a:bodyPr>
          <a:lstStyle/>
          <a:p>
            <a:r>
              <a:rPr lang="en-GB" dirty="0" smtClean="0"/>
              <a:t>IDs</a:t>
            </a:r>
            <a:endParaRPr lang="en-GB" dirty="0"/>
          </a:p>
        </p:txBody>
      </p:sp>
      <p:sp>
        <p:nvSpPr>
          <p:cNvPr id="18" name="TextBox 17"/>
          <p:cNvSpPr txBox="1"/>
          <p:nvPr/>
        </p:nvSpPr>
        <p:spPr>
          <a:xfrm>
            <a:off x="3481830" y="3408206"/>
            <a:ext cx="1318775" cy="369332"/>
          </a:xfrm>
          <a:prstGeom prst="rect">
            <a:avLst/>
          </a:prstGeom>
          <a:solidFill>
            <a:schemeClr val="accent3">
              <a:lumMod val="60000"/>
              <a:lumOff val="40000"/>
            </a:schemeClr>
          </a:solidFill>
        </p:spPr>
        <p:txBody>
          <a:bodyPr wrap="square" rtlCol="0">
            <a:spAutoFit/>
          </a:bodyPr>
          <a:lstStyle/>
          <a:p>
            <a:r>
              <a:rPr lang="en-GB" dirty="0" smtClean="0"/>
              <a:t>Clinical data</a:t>
            </a:r>
            <a:endParaRPr lang="en-GB" dirty="0"/>
          </a:p>
        </p:txBody>
      </p:sp>
      <p:sp>
        <p:nvSpPr>
          <p:cNvPr id="30" name="Down Arrow 29"/>
          <p:cNvSpPr/>
          <p:nvPr/>
        </p:nvSpPr>
        <p:spPr>
          <a:xfrm>
            <a:off x="3577817" y="4123934"/>
            <a:ext cx="563400" cy="6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1418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2385391" y="1749287"/>
            <a:ext cx="6122505" cy="4708981"/>
          </a:xfrm>
          <a:prstGeom prst="rect">
            <a:avLst/>
          </a:prstGeom>
          <a:noFill/>
        </p:spPr>
        <p:txBody>
          <a:bodyPr wrap="square" rtlCol="0">
            <a:spAutoFit/>
          </a:bodyPr>
          <a:lstStyle/>
          <a:p>
            <a:r>
              <a:rPr lang="en-GB" sz="3000" b="1" dirty="0" smtClean="0">
                <a:solidFill>
                  <a:schemeClr val="accent1"/>
                </a:solidFill>
              </a:rPr>
              <a:t>Preparing data for analysis</a:t>
            </a:r>
          </a:p>
          <a:p>
            <a:endParaRPr lang="en-GB" sz="3000" dirty="0" smtClean="0">
              <a:solidFill>
                <a:schemeClr val="accent1"/>
              </a:solidFill>
            </a:endParaRPr>
          </a:p>
          <a:p>
            <a:r>
              <a:rPr lang="en-GB" sz="3000" dirty="0" smtClean="0">
                <a:solidFill>
                  <a:schemeClr val="accent1"/>
                </a:solidFill>
              </a:rPr>
              <a:t>		NMPA</a:t>
            </a: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p:txBody>
      </p:sp>
      <p:pic>
        <p:nvPicPr>
          <p:cNvPr id="5" name="Picture 8" descr="https://encrypted-tbn0.gstatic.com/images?q=tbn:ANd9GcTzi1ubmesQQvzoa7NHn4GJMSek3UPuJdcCQNjRRneKmP7D3-ne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3" y="1607890"/>
            <a:ext cx="1027468" cy="128305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55056" y="3408206"/>
            <a:ext cx="526774" cy="369332"/>
          </a:xfrm>
          <a:prstGeom prst="rect">
            <a:avLst/>
          </a:prstGeom>
          <a:solidFill>
            <a:srgbClr val="FFC000"/>
          </a:solidFill>
        </p:spPr>
        <p:txBody>
          <a:bodyPr wrap="square" rtlCol="0">
            <a:spAutoFit/>
          </a:bodyPr>
          <a:lstStyle/>
          <a:p>
            <a:r>
              <a:rPr lang="en-GB" dirty="0" smtClean="0"/>
              <a:t>IDs</a:t>
            </a:r>
            <a:endParaRPr lang="en-GB" dirty="0"/>
          </a:p>
        </p:txBody>
      </p:sp>
      <p:sp>
        <p:nvSpPr>
          <p:cNvPr id="18" name="TextBox 17"/>
          <p:cNvSpPr txBox="1"/>
          <p:nvPr/>
        </p:nvSpPr>
        <p:spPr>
          <a:xfrm>
            <a:off x="5446643" y="3408206"/>
            <a:ext cx="1318775" cy="369332"/>
          </a:xfrm>
          <a:prstGeom prst="rect">
            <a:avLst/>
          </a:prstGeom>
          <a:solidFill>
            <a:schemeClr val="accent3">
              <a:lumMod val="60000"/>
              <a:lumOff val="40000"/>
            </a:schemeClr>
          </a:solidFill>
        </p:spPr>
        <p:txBody>
          <a:bodyPr wrap="square" rtlCol="0">
            <a:spAutoFit/>
          </a:bodyPr>
          <a:lstStyle/>
          <a:p>
            <a:r>
              <a:rPr lang="en-GB" dirty="0" smtClean="0"/>
              <a:t>Clinical data</a:t>
            </a:r>
            <a:endParaRPr lang="en-GB" dirty="0"/>
          </a:p>
        </p:txBody>
      </p:sp>
      <p:sp>
        <p:nvSpPr>
          <p:cNvPr id="8" name="TextBox 7"/>
          <p:cNvSpPr txBox="1"/>
          <p:nvPr/>
        </p:nvSpPr>
        <p:spPr>
          <a:xfrm>
            <a:off x="3478702" y="3408206"/>
            <a:ext cx="983973" cy="369332"/>
          </a:xfrm>
          <a:prstGeom prst="rect">
            <a:avLst/>
          </a:prstGeom>
          <a:solidFill>
            <a:srgbClr val="92D050"/>
          </a:solidFill>
        </p:spPr>
        <p:txBody>
          <a:bodyPr wrap="square" rtlCol="0">
            <a:spAutoFit/>
          </a:bodyPr>
          <a:lstStyle/>
          <a:p>
            <a:r>
              <a:rPr lang="en-GB" dirty="0" smtClean="0"/>
              <a:t>Study ID</a:t>
            </a:r>
            <a:endParaRPr lang="en-GB" dirty="0"/>
          </a:p>
        </p:txBody>
      </p:sp>
      <p:sp>
        <p:nvSpPr>
          <p:cNvPr id="10" name="TextBox 9"/>
          <p:cNvSpPr txBox="1"/>
          <p:nvPr/>
        </p:nvSpPr>
        <p:spPr>
          <a:xfrm>
            <a:off x="6765418" y="3408206"/>
            <a:ext cx="983973" cy="369332"/>
          </a:xfrm>
          <a:prstGeom prst="rect">
            <a:avLst/>
          </a:prstGeom>
          <a:solidFill>
            <a:srgbClr val="92D050"/>
          </a:solidFill>
        </p:spPr>
        <p:txBody>
          <a:bodyPr wrap="square" rtlCol="0">
            <a:spAutoFit/>
          </a:bodyPr>
          <a:lstStyle/>
          <a:p>
            <a:r>
              <a:rPr lang="en-GB" dirty="0" smtClean="0"/>
              <a:t>Study ID</a:t>
            </a:r>
            <a:endParaRPr lang="en-GB" dirty="0"/>
          </a:p>
        </p:txBody>
      </p:sp>
      <p:cxnSp>
        <p:nvCxnSpPr>
          <p:cNvPr id="6" name="Straight Connector 5"/>
          <p:cNvCxnSpPr/>
          <p:nvPr/>
        </p:nvCxnSpPr>
        <p:spPr>
          <a:xfrm>
            <a:off x="4949686" y="3130826"/>
            <a:ext cx="9940" cy="1152939"/>
          </a:xfrm>
          <a:prstGeom prst="line">
            <a:avLst/>
          </a:prstGeom>
          <a:ln w="28575">
            <a:solidFill>
              <a:srgbClr val="00A8A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662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2385391" y="1749287"/>
            <a:ext cx="6122505" cy="7017306"/>
          </a:xfrm>
          <a:prstGeom prst="rect">
            <a:avLst/>
          </a:prstGeom>
          <a:noFill/>
        </p:spPr>
        <p:txBody>
          <a:bodyPr wrap="square" rtlCol="0">
            <a:spAutoFit/>
          </a:bodyPr>
          <a:lstStyle/>
          <a:p>
            <a:r>
              <a:rPr lang="en-GB" sz="3000" b="1" dirty="0" smtClean="0">
                <a:solidFill>
                  <a:schemeClr val="accent1"/>
                </a:solidFill>
              </a:rPr>
              <a:t>Preparing data for analysis</a:t>
            </a:r>
          </a:p>
          <a:p>
            <a:endParaRPr lang="en-GB" sz="3000" dirty="0" smtClean="0">
              <a:solidFill>
                <a:schemeClr val="accent1"/>
              </a:solidFill>
            </a:endParaRPr>
          </a:p>
          <a:p>
            <a:r>
              <a:rPr lang="en-GB" sz="3000" dirty="0" smtClean="0">
                <a:solidFill>
                  <a:schemeClr val="accent1"/>
                </a:solidFill>
              </a:rPr>
              <a:t>		NMPA</a:t>
            </a: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a:solidFill>
                <a:schemeClr val="accent1"/>
              </a:solidFill>
            </a:endParaRPr>
          </a:p>
          <a:p>
            <a:r>
              <a:rPr lang="en-GB" sz="3000" dirty="0" smtClean="0">
                <a:solidFill>
                  <a:schemeClr val="accent1"/>
                </a:solidFill>
              </a:rPr>
              <a:t>	NHS Digital			Analysis</a:t>
            </a: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p:txBody>
      </p:sp>
      <p:pic>
        <p:nvPicPr>
          <p:cNvPr id="5" name="Picture 8" descr="https://encrypted-tbn0.gstatic.com/images?q=tbn:ANd9GcTzi1ubmesQQvzoa7NHn4GJMSek3UPuJdcCQNjRRneKmP7D3-ne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3" y="1607890"/>
            <a:ext cx="1027468" cy="128305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55056" y="3408206"/>
            <a:ext cx="526774" cy="369332"/>
          </a:xfrm>
          <a:prstGeom prst="rect">
            <a:avLst/>
          </a:prstGeom>
          <a:solidFill>
            <a:srgbClr val="FFC000"/>
          </a:solidFill>
        </p:spPr>
        <p:txBody>
          <a:bodyPr wrap="square" rtlCol="0">
            <a:spAutoFit/>
          </a:bodyPr>
          <a:lstStyle/>
          <a:p>
            <a:r>
              <a:rPr lang="en-GB" dirty="0" smtClean="0"/>
              <a:t>IDs</a:t>
            </a:r>
            <a:endParaRPr lang="en-GB" dirty="0"/>
          </a:p>
        </p:txBody>
      </p:sp>
      <p:sp>
        <p:nvSpPr>
          <p:cNvPr id="18" name="TextBox 17"/>
          <p:cNvSpPr txBox="1"/>
          <p:nvPr/>
        </p:nvSpPr>
        <p:spPr>
          <a:xfrm>
            <a:off x="5446643" y="3408206"/>
            <a:ext cx="1318775" cy="369332"/>
          </a:xfrm>
          <a:prstGeom prst="rect">
            <a:avLst/>
          </a:prstGeom>
          <a:solidFill>
            <a:schemeClr val="accent3">
              <a:lumMod val="60000"/>
              <a:lumOff val="40000"/>
            </a:schemeClr>
          </a:solidFill>
        </p:spPr>
        <p:txBody>
          <a:bodyPr wrap="square" rtlCol="0">
            <a:spAutoFit/>
          </a:bodyPr>
          <a:lstStyle/>
          <a:p>
            <a:r>
              <a:rPr lang="en-GB" dirty="0" smtClean="0"/>
              <a:t>Clinical data</a:t>
            </a:r>
            <a:endParaRPr lang="en-GB" dirty="0"/>
          </a:p>
        </p:txBody>
      </p:sp>
      <p:sp>
        <p:nvSpPr>
          <p:cNvPr id="8" name="TextBox 7"/>
          <p:cNvSpPr txBox="1"/>
          <p:nvPr/>
        </p:nvSpPr>
        <p:spPr>
          <a:xfrm>
            <a:off x="3478702" y="3408206"/>
            <a:ext cx="983973" cy="369332"/>
          </a:xfrm>
          <a:prstGeom prst="rect">
            <a:avLst/>
          </a:prstGeom>
          <a:solidFill>
            <a:srgbClr val="92D050"/>
          </a:solidFill>
        </p:spPr>
        <p:txBody>
          <a:bodyPr wrap="square" rtlCol="0">
            <a:spAutoFit/>
          </a:bodyPr>
          <a:lstStyle/>
          <a:p>
            <a:r>
              <a:rPr lang="en-GB" dirty="0" smtClean="0"/>
              <a:t>Study ID</a:t>
            </a:r>
            <a:endParaRPr lang="en-GB" dirty="0"/>
          </a:p>
        </p:txBody>
      </p:sp>
      <p:sp>
        <p:nvSpPr>
          <p:cNvPr id="10" name="TextBox 9"/>
          <p:cNvSpPr txBox="1"/>
          <p:nvPr/>
        </p:nvSpPr>
        <p:spPr>
          <a:xfrm>
            <a:off x="6765418" y="3408206"/>
            <a:ext cx="983973" cy="369332"/>
          </a:xfrm>
          <a:prstGeom prst="rect">
            <a:avLst/>
          </a:prstGeom>
          <a:solidFill>
            <a:srgbClr val="92D050"/>
          </a:solidFill>
        </p:spPr>
        <p:txBody>
          <a:bodyPr wrap="square" rtlCol="0">
            <a:spAutoFit/>
          </a:bodyPr>
          <a:lstStyle/>
          <a:p>
            <a:r>
              <a:rPr lang="en-GB" dirty="0" smtClean="0"/>
              <a:t>Study ID</a:t>
            </a:r>
            <a:endParaRPr lang="en-GB" dirty="0"/>
          </a:p>
        </p:txBody>
      </p:sp>
      <p:cxnSp>
        <p:nvCxnSpPr>
          <p:cNvPr id="6" name="Straight Connector 5"/>
          <p:cNvCxnSpPr/>
          <p:nvPr/>
        </p:nvCxnSpPr>
        <p:spPr>
          <a:xfrm>
            <a:off x="4949686" y="3130826"/>
            <a:ext cx="9940" cy="1152939"/>
          </a:xfrm>
          <a:prstGeom prst="line">
            <a:avLst/>
          </a:prstGeom>
          <a:ln w="28575">
            <a:solidFill>
              <a:srgbClr val="00A8A4"/>
            </a:solidFill>
            <a:prstDash val="dash"/>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3370658" y="4103777"/>
            <a:ext cx="563400" cy="6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5987956" y="4107092"/>
            <a:ext cx="563400" cy="6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2313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2385391" y="1749287"/>
            <a:ext cx="6122505" cy="8402300"/>
          </a:xfrm>
          <a:prstGeom prst="rect">
            <a:avLst/>
          </a:prstGeom>
          <a:noFill/>
        </p:spPr>
        <p:txBody>
          <a:bodyPr wrap="square" rtlCol="0">
            <a:spAutoFit/>
          </a:bodyPr>
          <a:lstStyle/>
          <a:p>
            <a:r>
              <a:rPr lang="en-GB" sz="3000" b="1" dirty="0" smtClean="0">
                <a:solidFill>
                  <a:schemeClr val="accent1"/>
                </a:solidFill>
              </a:rPr>
              <a:t>Preparing data for analysis</a:t>
            </a:r>
          </a:p>
          <a:p>
            <a:endParaRPr lang="en-GB" sz="3000" dirty="0" smtClean="0">
              <a:solidFill>
                <a:schemeClr val="accent1"/>
              </a:solidFill>
            </a:endParaRPr>
          </a:p>
          <a:p>
            <a:r>
              <a:rPr lang="en-GB" sz="3000" dirty="0" smtClean="0">
                <a:solidFill>
                  <a:schemeClr val="accent1"/>
                </a:solidFill>
              </a:rPr>
              <a:t>		NHS Digital</a:t>
            </a: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a:solidFill>
                <a:schemeClr val="accent1"/>
              </a:solidFill>
            </a:endParaRPr>
          </a:p>
          <a:p>
            <a:r>
              <a:rPr lang="en-GB" sz="3000" dirty="0" smtClean="0">
                <a:solidFill>
                  <a:schemeClr val="accent1"/>
                </a:solidFill>
              </a:rPr>
              <a:t>			NMPA</a:t>
            </a:r>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a:solidFill>
                <a:schemeClr val="accent1"/>
              </a:solidFill>
            </a:endParaRPr>
          </a:p>
          <a:p>
            <a:r>
              <a:rPr lang="en-GB" sz="3000" dirty="0" smtClean="0">
                <a:solidFill>
                  <a:schemeClr val="accent1"/>
                </a:solidFill>
              </a:rPr>
              <a:t>	</a:t>
            </a:r>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p:txBody>
      </p:sp>
      <p:pic>
        <p:nvPicPr>
          <p:cNvPr id="5" name="Picture 8" descr="https://encrypted-tbn0.gstatic.com/images?q=tbn:ANd9GcTzi1ubmesQQvzoa7NHn4GJMSek3UPuJdcCQNjRRneKmP7D3-ne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3" y="1607890"/>
            <a:ext cx="1027468" cy="12830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55056" y="3408206"/>
            <a:ext cx="526774" cy="369332"/>
          </a:xfrm>
          <a:prstGeom prst="rect">
            <a:avLst/>
          </a:prstGeom>
          <a:solidFill>
            <a:srgbClr val="FFC000"/>
          </a:solidFill>
        </p:spPr>
        <p:txBody>
          <a:bodyPr wrap="square" rtlCol="0">
            <a:spAutoFit/>
          </a:bodyPr>
          <a:lstStyle/>
          <a:p>
            <a:r>
              <a:rPr lang="en-GB" dirty="0" smtClean="0"/>
              <a:t>IDs</a:t>
            </a:r>
            <a:endParaRPr lang="en-GB" dirty="0"/>
          </a:p>
        </p:txBody>
      </p:sp>
      <p:sp>
        <p:nvSpPr>
          <p:cNvPr id="15" name="TextBox 14"/>
          <p:cNvSpPr txBox="1"/>
          <p:nvPr/>
        </p:nvSpPr>
        <p:spPr>
          <a:xfrm>
            <a:off x="3478702" y="3408206"/>
            <a:ext cx="983973" cy="369332"/>
          </a:xfrm>
          <a:prstGeom prst="rect">
            <a:avLst/>
          </a:prstGeom>
          <a:solidFill>
            <a:srgbClr val="92D050"/>
          </a:solidFill>
        </p:spPr>
        <p:txBody>
          <a:bodyPr wrap="square" rtlCol="0">
            <a:spAutoFit/>
          </a:bodyPr>
          <a:lstStyle/>
          <a:p>
            <a:r>
              <a:rPr lang="en-GB" dirty="0" smtClean="0"/>
              <a:t>Study ID</a:t>
            </a:r>
            <a:endParaRPr lang="en-GB" dirty="0"/>
          </a:p>
        </p:txBody>
      </p:sp>
      <p:sp>
        <p:nvSpPr>
          <p:cNvPr id="19" name="TextBox 18"/>
          <p:cNvSpPr txBox="1"/>
          <p:nvPr/>
        </p:nvSpPr>
        <p:spPr>
          <a:xfrm>
            <a:off x="5377080" y="3418145"/>
            <a:ext cx="602480" cy="369332"/>
          </a:xfrm>
          <a:prstGeom prst="rect">
            <a:avLst/>
          </a:prstGeom>
          <a:solidFill>
            <a:srgbClr val="FF9999"/>
          </a:solidFill>
        </p:spPr>
        <p:txBody>
          <a:bodyPr wrap="square" rtlCol="0">
            <a:spAutoFit/>
          </a:bodyPr>
          <a:lstStyle/>
          <a:p>
            <a:r>
              <a:rPr lang="en-GB" dirty="0" smtClean="0"/>
              <a:t>HES</a:t>
            </a:r>
            <a:endParaRPr lang="en-GB" dirty="0"/>
          </a:p>
        </p:txBody>
      </p:sp>
      <p:cxnSp>
        <p:nvCxnSpPr>
          <p:cNvPr id="20" name="Straight Connector 19"/>
          <p:cNvCxnSpPr/>
          <p:nvPr/>
        </p:nvCxnSpPr>
        <p:spPr>
          <a:xfrm>
            <a:off x="4452739" y="3428084"/>
            <a:ext cx="924340" cy="0"/>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56054" y="3759386"/>
            <a:ext cx="924340" cy="0"/>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4059765" y="4107092"/>
            <a:ext cx="563400" cy="6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80235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2385391" y="1749287"/>
            <a:ext cx="6122505" cy="8402300"/>
          </a:xfrm>
          <a:prstGeom prst="rect">
            <a:avLst/>
          </a:prstGeom>
          <a:noFill/>
        </p:spPr>
        <p:txBody>
          <a:bodyPr wrap="square" rtlCol="0">
            <a:spAutoFit/>
          </a:bodyPr>
          <a:lstStyle/>
          <a:p>
            <a:r>
              <a:rPr lang="en-GB" sz="3000" b="1" dirty="0" smtClean="0">
                <a:solidFill>
                  <a:schemeClr val="accent1"/>
                </a:solidFill>
              </a:rPr>
              <a:t>Preparing data for analysis</a:t>
            </a:r>
          </a:p>
          <a:p>
            <a:endParaRPr lang="en-GB" sz="3000" dirty="0" smtClean="0">
              <a:solidFill>
                <a:schemeClr val="accent1"/>
              </a:solidFill>
            </a:endParaRPr>
          </a:p>
          <a:p>
            <a:r>
              <a:rPr lang="en-GB" sz="3000" dirty="0" smtClean="0">
                <a:solidFill>
                  <a:schemeClr val="accent1"/>
                </a:solidFill>
              </a:rPr>
              <a:t>	NMPA</a:t>
            </a: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a:solidFill>
                <a:schemeClr val="accent1"/>
              </a:solidFill>
            </a:endParaRPr>
          </a:p>
          <a:p>
            <a:r>
              <a:rPr lang="en-GB" sz="3000" dirty="0" smtClean="0">
                <a:solidFill>
                  <a:schemeClr val="accent1"/>
                </a:solidFill>
              </a:rPr>
              <a:t>	Analysis</a:t>
            </a:r>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a:solidFill>
                <a:schemeClr val="accent1"/>
              </a:solidFill>
            </a:endParaRPr>
          </a:p>
          <a:p>
            <a:r>
              <a:rPr lang="en-GB" sz="3000" dirty="0" smtClean="0">
                <a:solidFill>
                  <a:schemeClr val="accent1"/>
                </a:solidFill>
              </a:rPr>
              <a:t>	</a:t>
            </a:r>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a:p>
            <a:endParaRPr lang="en-GB" sz="3000" dirty="0" smtClean="0">
              <a:solidFill>
                <a:schemeClr val="accent1"/>
              </a:solidFill>
            </a:endParaRPr>
          </a:p>
          <a:p>
            <a:endParaRPr lang="en-GB" sz="3000" dirty="0">
              <a:solidFill>
                <a:schemeClr val="accent1"/>
              </a:solidFill>
            </a:endParaRPr>
          </a:p>
        </p:txBody>
      </p:sp>
      <p:pic>
        <p:nvPicPr>
          <p:cNvPr id="5" name="Picture 8" descr="https://encrypted-tbn0.gstatic.com/images?q=tbn:ANd9GcTzi1ubmesQQvzoa7NHn4GJMSek3UPuJdcCQNjRRneKmP7D3-ne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3" y="1607890"/>
            <a:ext cx="1027468" cy="12830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78288" y="3408206"/>
            <a:ext cx="1318775" cy="369332"/>
          </a:xfrm>
          <a:prstGeom prst="rect">
            <a:avLst/>
          </a:prstGeom>
          <a:solidFill>
            <a:schemeClr val="accent3">
              <a:lumMod val="60000"/>
              <a:lumOff val="40000"/>
            </a:schemeClr>
          </a:solidFill>
        </p:spPr>
        <p:txBody>
          <a:bodyPr wrap="square" rtlCol="0">
            <a:spAutoFit/>
          </a:bodyPr>
          <a:lstStyle/>
          <a:p>
            <a:r>
              <a:rPr lang="en-GB" dirty="0" smtClean="0"/>
              <a:t>Clinical data</a:t>
            </a:r>
            <a:endParaRPr lang="en-GB" dirty="0"/>
          </a:p>
        </p:txBody>
      </p:sp>
      <p:sp>
        <p:nvSpPr>
          <p:cNvPr id="12" name="TextBox 11"/>
          <p:cNvSpPr txBox="1"/>
          <p:nvPr/>
        </p:nvSpPr>
        <p:spPr>
          <a:xfrm>
            <a:off x="6497063" y="3408206"/>
            <a:ext cx="983973" cy="369332"/>
          </a:xfrm>
          <a:prstGeom prst="rect">
            <a:avLst/>
          </a:prstGeom>
          <a:solidFill>
            <a:srgbClr val="92D050"/>
          </a:solidFill>
        </p:spPr>
        <p:txBody>
          <a:bodyPr wrap="square" rtlCol="0">
            <a:spAutoFit/>
          </a:bodyPr>
          <a:lstStyle/>
          <a:p>
            <a:r>
              <a:rPr lang="en-GB" dirty="0" smtClean="0"/>
              <a:t>Study ID</a:t>
            </a:r>
            <a:endParaRPr lang="en-GB" dirty="0"/>
          </a:p>
        </p:txBody>
      </p:sp>
      <p:sp>
        <p:nvSpPr>
          <p:cNvPr id="17" name="TextBox 16"/>
          <p:cNvSpPr txBox="1"/>
          <p:nvPr/>
        </p:nvSpPr>
        <p:spPr>
          <a:xfrm>
            <a:off x="2206495" y="3408206"/>
            <a:ext cx="983973" cy="369332"/>
          </a:xfrm>
          <a:prstGeom prst="rect">
            <a:avLst/>
          </a:prstGeom>
          <a:solidFill>
            <a:srgbClr val="92D050"/>
          </a:solidFill>
        </p:spPr>
        <p:txBody>
          <a:bodyPr wrap="square" rtlCol="0">
            <a:spAutoFit/>
          </a:bodyPr>
          <a:lstStyle/>
          <a:p>
            <a:r>
              <a:rPr lang="en-GB" dirty="0" smtClean="0"/>
              <a:t>Study ID</a:t>
            </a:r>
            <a:endParaRPr lang="en-GB" dirty="0"/>
          </a:p>
        </p:txBody>
      </p:sp>
      <p:sp>
        <p:nvSpPr>
          <p:cNvPr id="18" name="TextBox 17"/>
          <p:cNvSpPr txBox="1"/>
          <p:nvPr/>
        </p:nvSpPr>
        <p:spPr>
          <a:xfrm>
            <a:off x="3190473" y="3408206"/>
            <a:ext cx="602480" cy="369332"/>
          </a:xfrm>
          <a:prstGeom prst="rect">
            <a:avLst/>
          </a:prstGeom>
          <a:solidFill>
            <a:srgbClr val="FF9999"/>
          </a:solidFill>
        </p:spPr>
        <p:txBody>
          <a:bodyPr wrap="square" rtlCol="0">
            <a:spAutoFit/>
          </a:bodyPr>
          <a:lstStyle/>
          <a:p>
            <a:r>
              <a:rPr lang="en-GB" dirty="0" smtClean="0"/>
              <a:t>HES</a:t>
            </a:r>
            <a:endParaRPr lang="en-GB" dirty="0"/>
          </a:p>
        </p:txBody>
      </p:sp>
      <p:cxnSp>
        <p:nvCxnSpPr>
          <p:cNvPr id="22" name="Straight Connector 21"/>
          <p:cNvCxnSpPr/>
          <p:nvPr/>
        </p:nvCxnSpPr>
        <p:spPr>
          <a:xfrm>
            <a:off x="3792953" y="3418145"/>
            <a:ext cx="1385335" cy="0"/>
          </a:xfrm>
          <a:prstGeom prst="line">
            <a:avLst/>
          </a:prstGeom>
          <a:ln w="28575">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92953" y="3757660"/>
            <a:ext cx="1385335" cy="0"/>
          </a:xfrm>
          <a:prstGeom prst="line">
            <a:avLst/>
          </a:prstGeom>
          <a:ln w="28575">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3115542" y="4117031"/>
            <a:ext cx="563400" cy="6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6186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1997764" y="1639957"/>
            <a:ext cx="6112565" cy="3785652"/>
          </a:xfrm>
          <a:prstGeom prst="rect">
            <a:avLst/>
          </a:prstGeom>
          <a:noFill/>
        </p:spPr>
        <p:txBody>
          <a:bodyPr wrap="square" rtlCol="0">
            <a:spAutoFit/>
          </a:bodyPr>
          <a:lstStyle/>
          <a:p>
            <a:r>
              <a:rPr lang="en-GB" sz="2400" b="1" dirty="0" smtClean="0">
                <a:solidFill>
                  <a:schemeClr val="accent1"/>
                </a:solidFill>
              </a:rPr>
              <a:t>Preparing data for analysis</a:t>
            </a:r>
          </a:p>
          <a:p>
            <a:endParaRPr lang="en-GB" sz="2400" dirty="0" smtClean="0">
              <a:solidFill>
                <a:schemeClr val="accent1"/>
              </a:solidFill>
            </a:endParaRPr>
          </a:p>
          <a:p>
            <a:r>
              <a:rPr lang="en-GB" sz="2400" dirty="0" smtClean="0">
                <a:solidFill>
                  <a:schemeClr val="accent1"/>
                </a:solidFill>
              </a:rPr>
              <a:t>NWIS holds</a:t>
            </a:r>
          </a:p>
          <a:p>
            <a:endParaRPr lang="en-GB" sz="2400" dirty="0">
              <a:solidFill>
                <a:schemeClr val="accent1"/>
              </a:solidFill>
            </a:endParaRPr>
          </a:p>
          <a:p>
            <a:endParaRPr lang="en-GB" sz="2400" dirty="0" smtClean="0">
              <a:solidFill>
                <a:schemeClr val="accent1"/>
              </a:solidFill>
            </a:endParaRPr>
          </a:p>
          <a:p>
            <a:r>
              <a:rPr lang="en-GB" sz="2400" dirty="0" smtClean="0">
                <a:solidFill>
                  <a:schemeClr val="accent1"/>
                </a:solidFill>
              </a:rPr>
              <a:t>ISD holds</a:t>
            </a:r>
          </a:p>
          <a:p>
            <a:endParaRPr lang="en-GB" sz="2400" dirty="0">
              <a:solidFill>
                <a:schemeClr val="accent1"/>
              </a:solidFill>
            </a:endParaRPr>
          </a:p>
          <a:p>
            <a:endParaRPr lang="en-GB" sz="2400" dirty="0" smtClean="0">
              <a:solidFill>
                <a:schemeClr val="accent1"/>
              </a:solidFill>
            </a:endParaRPr>
          </a:p>
          <a:p>
            <a:endParaRPr lang="en-GB" sz="2400" dirty="0" smtClean="0">
              <a:solidFill>
                <a:schemeClr val="accent1"/>
              </a:solidFill>
            </a:endParaRPr>
          </a:p>
          <a:p>
            <a:r>
              <a:rPr lang="en-GB" sz="2400" dirty="0" smtClean="0">
                <a:solidFill>
                  <a:schemeClr val="accent1"/>
                </a:solidFill>
              </a:rPr>
              <a:t>NMPA has access to these linked datasets</a:t>
            </a:r>
            <a:endParaRPr lang="en-GB" sz="2400" dirty="0">
              <a:solidFill>
                <a:schemeClr val="accent1"/>
              </a:solidFill>
            </a:endParaRPr>
          </a:p>
        </p:txBody>
      </p:sp>
      <p:pic>
        <p:nvPicPr>
          <p:cNvPr id="6" name="Picture 6" descr="http://www.carbuyerswales.com/resources/images/walesmap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765" y="1639957"/>
            <a:ext cx="774792" cy="921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clipartbest.com/cliparts/yTk/g55/yTkg55E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765" y="2800125"/>
            <a:ext cx="801610" cy="12128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00600" y="2947376"/>
            <a:ext cx="2276061" cy="369332"/>
          </a:xfrm>
          <a:prstGeom prst="rect">
            <a:avLst/>
          </a:prstGeom>
          <a:solidFill>
            <a:schemeClr val="accent3">
              <a:lumMod val="60000"/>
              <a:lumOff val="40000"/>
            </a:schemeClr>
          </a:solidFill>
        </p:spPr>
        <p:txBody>
          <a:bodyPr wrap="square" rtlCol="0">
            <a:spAutoFit/>
          </a:bodyPr>
          <a:lstStyle/>
          <a:p>
            <a:r>
              <a:rPr lang="en-GB" dirty="0" smtClean="0"/>
              <a:t>Clinical maternity data</a:t>
            </a:r>
            <a:endParaRPr lang="en-GB" dirty="0"/>
          </a:p>
        </p:txBody>
      </p:sp>
      <p:sp>
        <p:nvSpPr>
          <p:cNvPr id="9" name="TextBox 8"/>
          <p:cNvSpPr txBox="1"/>
          <p:nvPr/>
        </p:nvSpPr>
        <p:spPr>
          <a:xfrm>
            <a:off x="2126979" y="2947376"/>
            <a:ext cx="1908307" cy="369332"/>
          </a:xfrm>
          <a:prstGeom prst="rect">
            <a:avLst/>
          </a:prstGeom>
          <a:solidFill>
            <a:srgbClr val="92D050"/>
          </a:solidFill>
        </p:spPr>
        <p:txBody>
          <a:bodyPr wrap="square" rtlCol="0">
            <a:spAutoFit/>
          </a:bodyPr>
          <a:lstStyle/>
          <a:p>
            <a:r>
              <a:rPr lang="en-GB" dirty="0" err="1" smtClean="0"/>
              <a:t>Pseudonymised</a:t>
            </a:r>
            <a:r>
              <a:rPr lang="en-GB" dirty="0" smtClean="0"/>
              <a:t> ID</a:t>
            </a:r>
            <a:endParaRPr lang="en-GB" dirty="0"/>
          </a:p>
        </p:txBody>
      </p:sp>
      <p:sp>
        <p:nvSpPr>
          <p:cNvPr id="10" name="TextBox 9"/>
          <p:cNvSpPr txBox="1"/>
          <p:nvPr/>
        </p:nvSpPr>
        <p:spPr>
          <a:xfrm>
            <a:off x="4035286" y="2947376"/>
            <a:ext cx="765314" cy="369332"/>
          </a:xfrm>
          <a:prstGeom prst="rect">
            <a:avLst/>
          </a:prstGeom>
          <a:solidFill>
            <a:srgbClr val="FF9999"/>
          </a:solidFill>
        </p:spPr>
        <p:txBody>
          <a:bodyPr wrap="square" rtlCol="0">
            <a:spAutoFit/>
          </a:bodyPr>
          <a:lstStyle/>
          <a:p>
            <a:r>
              <a:rPr lang="en-GB" dirty="0" smtClean="0"/>
              <a:t>PEDW</a:t>
            </a:r>
            <a:endParaRPr lang="en-GB" dirty="0"/>
          </a:p>
        </p:txBody>
      </p:sp>
      <p:sp>
        <p:nvSpPr>
          <p:cNvPr id="12" name="TextBox 11"/>
          <p:cNvSpPr txBox="1"/>
          <p:nvPr/>
        </p:nvSpPr>
        <p:spPr>
          <a:xfrm>
            <a:off x="4962939" y="4014178"/>
            <a:ext cx="2272748" cy="369332"/>
          </a:xfrm>
          <a:prstGeom prst="rect">
            <a:avLst/>
          </a:prstGeom>
          <a:solidFill>
            <a:schemeClr val="accent3">
              <a:lumMod val="60000"/>
              <a:lumOff val="40000"/>
            </a:schemeClr>
          </a:solidFill>
        </p:spPr>
        <p:txBody>
          <a:bodyPr wrap="square" rtlCol="0">
            <a:spAutoFit/>
          </a:bodyPr>
          <a:lstStyle/>
          <a:p>
            <a:r>
              <a:rPr lang="en-GB" dirty="0" smtClean="0"/>
              <a:t>Clinical maternity data</a:t>
            </a:r>
            <a:endParaRPr lang="en-GB" dirty="0"/>
          </a:p>
        </p:txBody>
      </p:sp>
      <p:sp>
        <p:nvSpPr>
          <p:cNvPr id="13" name="TextBox 12"/>
          <p:cNvSpPr txBox="1"/>
          <p:nvPr/>
        </p:nvSpPr>
        <p:spPr>
          <a:xfrm>
            <a:off x="2130294" y="4014178"/>
            <a:ext cx="1908307" cy="369332"/>
          </a:xfrm>
          <a:prstGeom prst="rect">
            <a:avLst/>
          </a:prstGeom>
          <a:solidFill>
            <a:srgbClr val="92D050"/>
          </a:solidFill>
        </p:spPr>
        <p:txBody>
          <a:bodyPr wrap="square" rtlCol="0">
            <a:spAutoFit/>
          </a:bodyPr>
          <a:lstStyle/>
          <a:p>
            <a:r>
              <a:rPr lang="en-GB" dirty="0" err="1" smtClean="0"/>
              <a:t>Pseudonymised</a:t>
            </a:r>
            <a:r>
              <a:rPr lang="en-GB" dirty="0" smtClean="0"/>
              <a:t> ID</a:t>
            </a:r>
            <a:endParaRPr lang="en-GB" dirty="0"/>
          </a:p>
        </p:txBody>
      </p:sp>
      <p:sp>
        <p:nvSpPr>
          <p:cNvPr id="14" name="TextBox 13"/>
          <p:cNvSpPr txBox="1"/>
          <p:nvPr/>
        </p:nvSpPr>
        <p:spPr>
          <a:xfrm>
            <a:off x="4038601" y="4014178"/>
            <a:ext cx="921024" cy="369332"/>
          </a:xfrm>
          <a:prstGeom prst="rect">
            <a:avLst/>
          </a:prstGeom>
          <a:solidFill>
            <a:srgbClr val="FF9999"/>
          </a:solidFill>
        </p:spPr>
        <p:txBody>
          <a:bodyPr wrap="square" rtlCol="0">
            <a:spAutoFit/>
          </a:bodyPr>
          <a:lstStyle/>
          <a:p>
            <a:r>
              <a:rPr lang="en-GB" dirty="0" smtClean="0"/>
              <a:t>SMR-01</a:t>
            </a:r>
            <a:endParaRPr lang="en-GB" dirty="0"/>
          </a:p>
        </p:txBody>
      </p:sp>
    </p:spTree>
    <p:extLst>
      <p:ext uri="{BB962C8B-B14F-4D97-AF65-F5344CB8AC3E}">
        <p14:creationId xmlns:p14="http://schemas.microsoft.com/office/powerpoint/2010/main" val="1661456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87" y="1769165"/>
            <a:ext cx="7162932" cy="5068956"/>
          </a:xfrm>
          <a:prstGeom prst="rect">
            <a:avLst/>
          </a:prstGeom>
        </p:spPr>
      </p:pic>
      <p:sp>
        <p:nvSpPr>
          <p:cNvPr id="5" name="TextBox 4"/>
          <p:cNvSpPr txBox="1"/>
          <p:nvPr/>
        </p:nvSpPr>
        <p:spPr>
          <a:xfrm>
            <a:off x="844826" y="1408630"/>
            <a:ext cx="7549161" cy="1384995"/>
          </a:xfrm>
          <a:prstGeom prst="rect">
            <a:avLst/>
          </a:prstGeom>
          <a:noFill/>
        </p:spPr>
        <p:txBody>
          <a:bodyPr wrap="square" rtlCol="0">
            <a:spAutoFit/>
          </a:bodyPr>
          <a:lstStyle/>
          <a:p>
            <a:r>
              <a:rPr lang="en-GB" sz="2800" b="1" dirty="0" smtClean="0">
                <a:solidFill>
                  <a:schemeClr val="accent1"/>
                </a:solidFill>
              </a:rPr>
              <a:t>Preparing data for analysis</a:t>
            </a:r>
          </a:p>
          <a:p>
            <a:endParaRPr lang="en-GB" sz="2800" b="1" dirty="0">
              <a:solidFill>
                <a:schemeClr val="accent1"/>
              </a:solidFill>
            </a:endParaRPr>
          </a:p>
          <a:p>
            <a:endParaRPr lang="en-GB" sz="2800" b="1" dirty="0" smtClean="0">
              <a:solidFill>
                <a:schemeClr val="accent1"/>
              </a:solidFill>
            </a:endParaRPr>
          </a:p>
        </p:txBody>
      </p:sp>
      <p:sp>
        <p:nvSpPr>
          <p:cNvPr id="6" name="TextBox 5"/>
          <p:cNvSpPr txBox="1"/>
          <p:nvPr/>
        </p:nvSpPr>
        <p:spPr>
          <a:xfrm>
            <a:off x="6609510" y="1806195"/>
            <a:ext cx="7549161"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accent1"/>
                </a:solidFill>
              </a:rPr>
              <a:t>More than </a:t>
            </a:r>
          </a:p>
          <a:p>
            <a:r>
              <a:rPr lang="en-GB" sz="2400" dirty="0">
                <a:solidFill>
                  <a:schemeClr val="accent1"/>
                </a:solidFill>
              </a:rPr>
              <a:t> </a:t>
            </a:r>
            <a:r>
              <a:rPr lang="en-GB" sz="2400" dirty="0" smtClean="0">
                <a:solidFill>
                  <a:schemeClr val="accent1"/>
                </a:solidFill>
              </a:rPr>
              <a:t>    20 systems</a:t>
            </a:r>
          </a:p>
          <a:p>
            <a:pPr marL="342900" indent="-342900">
              <a:buFont typeface="Arial" panose="020B0604020202020204" pitchFamily="34" charset="0"/>
              <a:buChar char="•"/>
            </a:pPr>
            <a:endParaRPr lang="en-GB" sz="2400" dirty="0" smtClean="0">
              <a:solidFill>
                <a:schemeClr val="accent1"/>
              </a:solidFill>
            </a:endParaRPr>
          </a:p>
          <a:p>
            <a:pPr marL="342900" indent="-342900">
              <a:buFont typeface="Arial" panose="020B0604020202020204" pitchFamily="34" charset="0"/>
              <a:buChar char="•"/>
            </a:pPr>
            <a:r>
              <a:rPr lang="en-GB" sz="2400" dirty="0" smtClean="0">
                <a:solidFill>
                  <a:schemeClr val="accent1"/>
                </a:solidFill>
              </a:rPr>
              <a:t>Hospitals can </a:t>
            </a:r>
          </a:p>
          <a:p>
            <a:r>
              <a:rPr lang="en-GB" sz="2400" dirty="0">
                <a:solidFill>
                  <a:schemeClr val="accent1"/>
                </a:solidFill>
              </a:rPr>
              <a:t> </a:t>
            </a:r>
            <a:r>
              <a:rPr lang="en-GB" sz="2400" dirty="0" smtClean="0">
                <a:solidFill>
                  <a:schemeClr val="accent1"/>
                </a:solidFill>
              </a:rPr>
              <a:t>    adapt their </a:t>
            </a:r>
          </a:p>
          <a:p>
            <a:r>
              <a:rPr lang="en-GB" sz="2400" dirty="0">
                <a:solidFill>
                  <a:schemeClr val="accent1"/>
                </a:solidFill>
              </a:rPr>
              <a:t> </a:t>
            </a:r>
            <a:r>
              <a:rPr lang="en-GB" sz="2400" dirty="0" smtClean="0">
                <a:solidFill>
                  <a:schemeClr val="accent1"/>
                </a:solidFill>
              </a:rPr>
              <a:t>    systems</a:t>
            </a:r>
          </a:p>
          <a:p>
            <a:pPr marL="342900" indent="-342900">
              <a:buFont typeface="Arial" panose="020B0604020202020204" pitchFamily="34" charset="0"/>
              <a:buChar char="•"/>
            </a:pPr>
            <a:endParaRPr lang="en-GB" sz="2400" dirty="0" smtClean="0">
              <a:solidFill>
                <a:schemeClr val="accent1"/>
              </a:solidFill>
            </a:endParaRPr>
          </a:p>
          <a:p>
            <a:pPr marL="342900" indent="-342900">
              <a:buFont typeface="Arial" panose="020B0604020202020204" pitchFamily="34" charset="0"/>
              <a:buChar char="•"/>
            </a:pPr>
            <a:r>
              <a:rPr lang="en-GB" sz="2400" dirty="0" smtClean="0">
                <a:solidFill>
                  <a:schemeClr val="accent1"/>
                </a:solidFill>
              </a:rPr>
              <a:t>Between </a:t>
            </a:r>
          </a:p>
          <a:p>
            <a:r>
              <a:rPr lang="en-GB" sz="2400" dirty="0">
                <a:solidFill>
                  <a:schemeClr val="accent1"/>
                </a:solidFill>
              </a:rPr>
              <a:t> </a:t>
            </a:r>
            <a:r>
              <a:rPr lang="en-GB" sz="2400" dirty="0" smtClean="0">
                <a:solidFill>
                  <a:schemeClr val="accent1"/>
                </a:solidFill>
              </a:rPr>
              <a:t>    2 hours &amp;</a:t>
            </a:r>
          </a:p>
          <a:p>
            <a:r>
              <a:rPr lang="en-GB" sz="2400" dirty="0">
                <a:solidFill>
                  <a:schemeClr val="accent1"/>
                </a:solidFill>
              </a:rPr>
              <a:t> </a:t>
            </a:r>
            <a:r>
              <a:rPr lang="en-GB" sz="2400" dirty="0" smtClean="0">
                <a:solidFill>
                  <a:schemeClr val="accent1"/>
                </a:solidFill>
              </a:rPr>
              <a:t>    2 weeks to </a:t>
            </a:r>
          </a:p>
          <a:p>
            <a:r>
              <a:rPr lang="en-GB" sz="2400" dirty="0">
                <a:solidFill>
                  <a:schemeClr val="accent1"/>
                </a:solidFill>
              </a:rPr>
              <a:t> </a:t>
            </a:r>
            <a:r>
              <a:rPr lang="en-GB" sz="2400" dirty="0" smtClean="0">
                <a:solidFill>
                  <a:schemeClr val="accent1"/>
                </a:solidFill>
              </a:rPr>
              <a:t>    prepare </a:t>
            </a:r>
          </a:p>
          <a:p>
            <a:r>
              <a:rPr lang="en-GB" sz="2400" dirty="0">
                <a:solidFill>
                  <a:schemeClr val="accent1"/>
                </a:solidFill>
              </a:rPr>
              <a:t> </a:t>
            </a:r>
            <a:r>
              <a:rPr lang="en-GB" sz="2400" dirty="0" smtClean="0">
                <a:solidFill>
                  <a:schemeClr val="accent1"/>
                </a:solidFill>
              </a:rPr>
              <a:t>    each trust’s </a:t>
            </a:r>
          </a:p>
          <a:p>
            <a:r>
              <a:rPr lang="en-GB" sz="2400" dirty="0">
                <a:solidFill>
                  <a:schemeClr val="accent1"/>
                </a:solidFill>
              </a:rPr>
              <a:t> </a:t>
            </a:r>
            <a:r>
              <a:rPr lang="en-GB" sz="2400" dirty="0" smtClean="0">
                <a:solidFill>
                  <a:schemeClr val="accent1"/>
                </a:solidFill>
              </a:rPr>
              <a:t>    data</a:t>
            </a:r>
          </a:p>
        </p:txBody>
      </p:sp>
    </p:spTree>
    <p:extLst>
      <p:ext uri="{BB962C8B-B14F-4D97-AF65-F5344CB8AC3E}">
        <p14:creationId xmlns:p14="http://schemas.microsoft.com/office/powerpoint/2010/main" val="221430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pic>
        <p:nvPicPr>
          <p:cNvPr id="5" name="Picture 4"/>
          <p:cNvPicPr>
            <a:picLocks noChangeAspect="1"/>
          </p:cNvPicPr>
          <p:nvPr/>
        </p:nvPicPr>
        <p:blipFill>
          <a:blip r:embed="rId3"/>
          <a:stretch>
            <a:fillRect/>
          </a:stretch>
        </p:blipFill>
        <p:spPr>
          <a:xfrm>
            <a:off x="978129" y="2514599"/>
            <a:ext cx="7227498" cy="2464904"/>
          </a:xfrm>
          <a:prstGeom prst="rect">
            <a:avLst/>
          </a:prstGeom>
        </p:spPr>
      </p:pic>
      <p:sp>
        <p:nvSpPr>
          <p:cNvPr id="6" name="TextBox 5"/>
          <p:cNvSpPr txBox="1"/>
          <p:nvPr/>
        </p:nvSpPr>
        <p:spPr>
          <a:xfrm>
            <a:off x="844826" y="1749287"/>
            <a:ext cx="7549161" cy="830997"/>
          </a:xfrm>
          <a:prstGeom prst="rect">
            <a:avLst/>
          </a:prstGeom>
          <a:noFill/>
        </p:spPr>
        <p:txBody>
          <a:bodyPr wrap="square" rtlCol="0">
            <a:spAutoFit/>
          </a:bodyPr>
          <a:lstStyle/>
          <a:p>
            <a:r>
              <a:rPr lang="en-GB" sz="2400" b="1" dirty="0" smtClean="0">
                <a:solidFill>
                  <a:schemeClr val="accent1"/>
                </a:solidFill>
              </a:rPr>
              <a:t>Case Ascertainment</a:t>
            </a:r>
          </a:p>
          <a:p>
            <a:endParaRPr lang="en-GB" sz="2400" dirty="0" smtClean="0">
              <a:solidFill>
                <a:schemeClr val="accent1"/>
              </a:solidFill>
            </a:endParaRPr>
          </a:p>
        </p:txBody>
      </p:sp>
    </p:spTree>
    <p:extLst>
      <p:ext uri="{BB962C8B-B14F-4D97-AF65-F5344CB8AC3E}">
        <p14:creationId xmlns:p14="http://schemas.microsoft.com/office/powerpoint/2010/main" val="31486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844826" y="1904970"/>
            <a:ext cx="7549161" cy="3046988"/>
          </a:xfrm>
          <a:prstGeom prst="rect">
            <a:avLst/>
          </a:prstGeom>
          <a:noFill/>
        </p:spPr>
        <p:txBody>
          <a:bodyPr wrap="square" rtlCol="0">
            <a:spAutoFit/>
          </a:bodyPr>
          <a:lstStyle/>
          <a:p>
            <a:r>
              <a:rPr lang="en-GB" sz="2400" b="1" dirty="0" smtClean="0">
                <a:solidFill>
                  <a:schemeClr val="accent1"/>
                </a:solidFill>
              </a:rPr>
              <a:t>Data Quality</a:t>
            </a:r>
          </a:p>
          <a:p>
            <a:endParaRPr lang="en-GB" sz="2400" dirty="0">
              <a:solidFill>
                <a:schemeClr val="accent1"/>
              </a:solidFill>
            </a:endParaRPr>
          </a:p>
          <a:p>
            <a:r>
              <a:rPr lang="en-GB" sz="2400" dirty="0" smtClean="0">
                <a:solidFill>
                  <a:schemeClr val="accent1"/>
                </a:solidFill>
              </a:rPr>
              <a:t>Site level data quality checks:</a:t>
            </a:r>
          </a:p>
          <a:p>
            <a:endParaRPr lang="en-GB" sz="2400" dirty="0" smtClean="0">
              <a:solidFill>
                <a:schemeClr val="accent1"/>
              </a:solidFill>
            </a:endParaRPr>
          </a:p>
          <a:p>
            <a:pPr marL="457200" indent="-457200">
              <a:buFont typeface="Arial" panose="020B0604020202020204" pitchFamily="34" charset="0"/>
              <a:buChar char="•"/>
            </a:pPr>
            <a:r>
              <a:rPr lang="en-GB" sz="2400" dirty="0" smtClean="0">
                <a:solidFill>
                  <a:schemeClr val="accent1"/>
                </a:solidFill>
              </a:rPr>
              <a:t>Data completeness (more than 70%)</a:t>
            </a:r>
          </a:p>
          <a:p>
            <a:pPr marL="457200" indent="-457200">
              <a:buFont typeface="Arial" panose="020B0604020202020204" pitchFamily="34" charset="0"/>
              <a:buChar char="•"/>
            </a:pPr>
            <a:r>
              <a:rPr lang="en-GB" sz="2400" dirty="0" smtClean="0">
                <a:solidFill>
                  <a:schemeClr val="accent1"/>
                </a:solidFill>
              </a:rPr>
              <a:t>Plausible distribution (e.g. gestational age mostly term)</a:t>
            </a:r>
          </a:p>
          <a:p>
            <a:pPr marL="457200" indent="-457200">
              <a:buFont typeface="Arial" panose="020B0604020202020204" pitchFamily="34" charset="0"/>
              <a:buChar char="•"/>
            </a:pPr>
            <a:r>
              <a:rPr lang="en-GB" sz="2400" dirty="0" smtClean="0">
                <a:solidFill>
                  <a:schemeClr val="accent1"/>
                </a:solidFill>
              </a:rPr>
              <a:t>Internal consistency checks (e.g. no C-sections in freestanding midwifery led units)</a:t>
            </a:r>
          </a:p>
        </p:txBody>
      </p:sp>
    </p:spTree>
    <p:extLst>
      <p:ext uri="{BB962C8B-B14F-4D97-AF65-F5344CB8AC3E}">
        <p14:creationId xmlns:p14="http://schemas.microsoft.com/office/powerpoint/2010/main" val="3858170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73565"/>
            <a:ext cx="7886700" cy="550298"/>
          </a:xfrm>
        </p:spPr>
        <p:txBody>
          <a:bodyPr>
            <a:normAutofit/>
          </a:bodyPr>
          <a:lstStyle/>
          <a:p>
            <a:pPr algn="l"/>
            <a:r>
              <a:rPr lang="en-GB" dirty="0" smtClean="0"/>
              <a:t>The NMPA approach</a:t>
            </a:r>
            <a:endParaRPr lang="en-GB" dirty="0"/>
          </a:p>
        </p:txBody>
      </p:sp>
      <p:sp>
        <p:nvSpPr>
          <p:cNvPr id="3" name="Content Placeholder 2"/>
          <p:cNvSpPr>
            <a:spLocks noGrp="1"/>
          </p:cNvSpPr>
          <p:nvPr>
            <p:ph idx="1"/>
          </p:nvPr>
        </p:nvSpPr>
        <p:spPr>
          <a:xfrm>
            <a:off x="628650" y="2301240"/>
            <a:ext cx="8332470" cy="4407570"/>
          </a:xfrm>
        </p:spPr>
        <p:txBody>
          <a:bodyPr>
            <a:noAutofit/>
          </a:bodyPr>
          <a:lstStyle/>
          <a:p>
            <a:r>
              <a:rPr lang="en-GB" dirty="0"/>
              <a:t>Audit of </a:t>
            </a:r>
            <a:r>
              <a:rPr lang="en-GB" u="sng" dirty="0"/>
              <a:t>all</a:t>
            </a:r>
            <a:r>
              <a:rPr lang="en-GB" dirty="0"/>
              <a:t> mothers and </a:t>
            </a:r>
            <a:r>
              <a:rPr lang="en-GB" dirty="0" smtClean="0"/>
              <a:t>babies cared </a:t>
            </a:r>
            <a:r>
              <a:rPr lang="en-GB" dirty="0"/>
              <a:t>for by </a:t>
            </a:r>
            <a:r>
              <a:rPr lang="en-GB" dirty="0" smtClean="0"/>
              <a:t>NHS maternity services</a:t>
            </a:r>
          </a:p>
          <a:p>
            <a:pPr marL="0" indent="0">
              <a:buNone/>
            </a:pPr>
            <a:r>
              <a:rPr lang="en-GB" dirty="0" smtClean="0"/>
              <a:t> </a:t>
            </a:r>
          </a:p>
          <a:p>
            <a:r>
              <a:rPr lang="en-GB" dirty="0" smtClean="0"/>
              <a:t>Strong clinical, service </a:t>
            </a:r>
            <a:r>
              <a:rPr lang="en-GB" dirty="0"/>
              <a:t>user </a:t>
            </a:r>
            <a:r>
              <a:rPr lang="en-GB" dirty="0" smtClean="0"/>
              <a:t>and methodological involvement at every level</a:t>
            </a:r>
          </a:p>
          <a:p>
            <a:pPr marL="0" indent="0">
              <a:buNone/>
            </a:pPr>
            <a:endParaRPr lang="en-GB" dirty="0" smtClean="0"/>
          </a:p>
          <a:p>
            <a:r>
              <a:rPr lang="en-GB" dirty="0" smtClean="0"/>
              <a:t>Extensive use of available </a:t>
            </a:r>
            <a:r>
              <a:rPr lang="en-GB" dirty="0"/>
              <a:t>data sources and record linkage </a:t>
            </a:r>
            <a:endParaRPr lang="en-GB" dirty="0" smtClean="0"/>
          </a:p>
          <a:p>
            <a:pPr marL="0" indent="0">
              <a:buNone/>
            </a:pPr>
            <a:endParaRPr lang="en-GB" dirty="0" smtClean="0"/>
          </a:p>
          <a:p>
            <a:r>
              <a:rPr lang="en-GB" dirty="0" smtClean="0"/>
              <a:t>Not limited to traditional ‘auditable standards’, of which relatively few exist and are measurable</a:t>
            </a:r>
          </a:p>
          <a:p>
            <a:pPr marL="0" indent="0">
              <a:buNone/>
            </a:pPr>
            <a:endParaRPr lang="en-GB" sz="1800" dirty="0" smtClean="0"/>
          </a:p>
          <a:p>
            <a:pPr marL="0" indent="0">
              <a:buNone/>
            </a:pPr>
            <a:endParaRPr lang="en-GB" sz="1800" dirty="0"/>
          </a:p>
          <a:p>
            <a:endParaRPr lang="en-GB" sz="1800" dirty="0"/>
          </a:p>
        </p:txBody>
      </p:sp>
    </p:spTree>
    <p:extLst>
      <p:ext uri="{BB962C8B-B14F-4D97-AF65-F5344CB8AC3E}">
        <p14:creationId xmlns:p14="http://schemas.microsoft.com/office/powerpoint/2010/main" val="6479301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844826" y="1904970"/>
            <a:ext cx="7549161" cy="3785652"/>
          </a:xfrm>
          <a:prstGeom prst="rect">
            <a:avLst/>
          </a:prstGeom>
          <a:noFill/>
        </p:spPr>
        <p:txBody>
          <a:bodyPr wrap="square" rtlCol="0">
            <a:spAutoFit/>
          </a:bodyPr>
          <a:lstStyle/>
          <a:p>
            <a:r>
              <a:rPr lang="en-GB" sz="2400" b="1" dirty="0" smtClean="0">
                <a:solidFill>
                  <a:schemeClr val="accent1"/>
                </a:solidFill>
              </a:rPr>
              <a:t>Data Quality</a:t>
            </a:r>
          </a:p>
          <a:p>
            <a:endParaRPr lang="en-GB" sz="2400" dirty="0" smtClean="0">
              <a:solidFill>
                <a:schemeClr val="accent1"/>
              </a:solidFill>
            </a:endParaRPr>
          </a:p>
          <a:p>
            <a:r>
              <a:rPr lang="en-GB" sz="2400" dirty="0" smtClean="0">
                <a:solidFill>
                  <a:schemeClr val="accent1"/>
                </a:solidFill>
              </a:rPr>
              <a:t>Analysis in NMPA report is restricted to:</a:t>
            </a:r>
          </a:p>
          <a:p>
            <a:pPr marL="514350" indent="-514350">
              <a:buFont typeface="+mj-lt"/>
              <a:buAutoNum type="alphaLcParenR"/>
            </a:pPr>
            <a:r>
              <a:rPr lang="en-GB" sz="2400" dirty="0" smtClean="0">
                <a:solidFill>
                  <a:schemeClr val="accent1"/>
                </a:solidFill>
              </a:rPr>
              <a:t>Sites that pass NMPA data quality checks</a:t>
            </a:r>
          </a:p>
          <a:p>
            <a:pPr marL="514350" indent="-514350">
              <a:buFont typeface="+mj-lt"/>
              <a:buAutoNum type="alphaLcParenR"/>
            </a:pPr>
            <a:r>
              <a:rPr lang="en-GB" sz="2400" dirty="0" smtClean="0">
                <a:solidFill>
                  <a:schemeClr val="accent1"/>
                </a:solidFill>
              </a:rPr>
              <a:t>Birth records within those sites that contain the required data to construct a measure</a:t>
            </a:r>
          </a:p>
          <a:p>
            <a:pPr marL="514350" indent="-514350">
              <a:buFont typeface="+mj-lt"/>
              <a:buAutoNum type="alphaLcParenR"/>
            </a:pPr>
            <a:endParaRPr lang="en-GB" sz="2400" dirty="0">
              <a:solidFill>
                <a:schemeClr val="accent1"/>
              </a:solidFill>
            </a:endParaRPr>
          </a:p>
          <a:p>
            <a:r>
              <a:rPr lang="en-GB" sz="2400" dirty="0" smtClean="0">
                <a:solidFill>
                  <a:schemeClr val="accent1"/>
                </a:solidFill>
              </a:rPr>
              <a:t>The number of sites for which results are available therefore varies from measure to measure, depending on specific data requirements</a:t>
            </a:r>
            <a:endParaRPr lang="en-GB" sz="3000" dirty="0">
              <a:solidFill>
                <a:schemeClr val="accent1"/>
              </a:solidFill>
            </a:endParaRPr>
          </a:p>
        </p:txBody>
      </p:sp>
    </p:spTree>
    <p:extLst>
      <p:ext uri="{BB962C8B-B14F-4D97-AF65-F5344CB8AC3E}">
        <p14:creationId xmlns:p14="http://schemas.microsoft.com/office/powerpoint/2010/main" val="34356320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797" t="14996" r="10797" b="12407"/>
          <a:stretch/>
        </p:blipFill>
        <p:spPr>
          <a:xfrm>
            <a:off x="1446000" y="1310653"/>
            <a:ext cx="6391147" cy="5474709"/>
          </a:xfrm>
          <a:prstGeom prst="rect">
            <a:avLst/>
          </a:prstGeom>
        </p:spPr>
      </p:pic>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2" name="Rectangle 1"/>
          <p:cNvSpPr/>
          <p:nvPr/>
        </p:nvSpPr>
        <p:spPr>
          <a:xfrm>
            <a:off x="1361661" y="2206487"/>
            <a:ext cx="6559826" cy="150490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364976" y="6325962"/>
            <a:ext cx="6559826" cy="198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30315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pic>
        <p:nvPicPr>
          <p:cNvPr id="5" name="Picture 4"/>
          <p:cNvPicPr>
            <a:picLocks noChangeAspect="1"/>
          </p:cNvPicPr>
          <p:nvPr/>
        </p:nvPicPr>
        <p:blipFill>
          <a:blip r:embed="rId3"/>
          <a:stretch>
            <a:fillRect/>
          </a:stretch>
        </p:blipFill>
        <p:spPr>
          <a:xfrm>
            <a:off x="619800" y="1751514"/>
            <a:ext cx="8080755" cy="3452873"/>
          </a:xfrm>
          <a:prstGeom prst="rect">
            <a:avLst/>
          </a:prstGeom>
        </p:spPr>
      </p:pic>
      <p:sp>
        <p:nvSpPr>
          <p:cNvPr id="2" name="Oval 1"/>
          <p:cNvSpPr/>
          <p:nvPr/>
        </p:nvSpPr>
        <p:spPr>
          <a:xfrm>
            <a:off x="5218044" y="4084983"/>
            <a:ext cx="327991" cy="2683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513445" y="3561522"/>
            <a:ext cx="327991" cy="2683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769089" y="4071735"/>
            <a:ext cx="327991" cy="2683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4303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844826" y="1749287"/>
            <a:ext cx="7136296" cy="3785652"/>
          </a:xfrm>
          <a:prstGeom prst="rect">
            <a:avLst/>
          </a:prstGeom>
          <a:noFill/>
        </p:spPr>
        <p:txBody>
          <a:bodyPr wrap="square" rtlCol="0">
            <a:spAutoFit/>
          </a:bodyPr>
          <a:lstStyle/>
          <a:p>
            <a:r>
              <a:rPr lang="en-GB" sz="3000" b="1" dirty="0" smtClean="0">
                <a:solidFill>
                  <a:schemeClr val="accent1"/>
                </a:solidFill>
              </a:rPr>
              <a:t>Introduction</a:t>
            </a:r>
          </a:p>
          <a:p>
            <a:endParaRPr lang="en-GB" sz="3000" dirty="0">
              <a:solidFill>
                <a:schemeClr val="accent1"/>
              </a:solidFill>
            </a:endParaRPr>
          </a:p>
          <a:p>
            <a:endParaRPr lang="en-GB" sz="3000" dirty="0" smtClean="0">
              <a:solidFill>
                <a:schemeClr val="accent1"/>
              </a:solidFill>
            </a:endParaRPr>
          </a:p>
          <a:p>
            <a:pPr marL="457200" indent="-457200">
              <a:buFont typeface="Arial" panose="020B0604020202020204" pitchFamily="34" charset="0"/>
              <a:buChar char="•"/>
            </a:pPr>
            <a:r>
              <a:rPr lang="en-GB" sz="3000" dirty="0" smtClean="0">
                <a:solidFill>
                  <a:schemeClr val="accent1"/>
                </a:solidFill>
              </a:rPr>
              <a:t>Data collection</a:t>
            </a:r>
            <a:endParaRPr lang="en-GB" sz="3000" dirty="0">
              <a:solidFill>
                <a:schemeClr val="accent1"/>
              </a:solidFill>
            </a:endParaRPr>
          </a:p>
          <a:p>
            <a:pPr marL="457200" indent="-457200">
              <a:buFont typeface="Arial" panose="020B0604020202020204" pitchFamily="34" charset="0"/>
              <a:buChar char="•"/>
            </a:pPr>
            <a:r>
              <a:rPr lang="en-GB" sz="3000" dirty="0" smtClean="0">
                <a:solidFill>
                  <a:schemeClr val="accent1"/>
                </a:solidFill>
              </a:rPr>
              <a:t>Preparing data for analysis</a:t>
            </a:r>
          </a:p>
          <a:p>
            <a:pPr marL="457200" indent="-457200">
              <a:buFont typeface="Arial" panose="020B0604020202020204" pitchFamily="34" charset="0"/>
              <a:buChar char="•"/>
            </a:pPr>
            <a:r>
              <a:rPr lang="en-GB" sz="3000" dirty="0">
                <a:solidFill>
                  <a:schemeClr val="accent1"/>
                </a:solidFill>
              </a:rPr>
              <a:t>Deriving audit </a:t>
            </a:r>
            <a:r>
              <a:rPr lang="en-GB" sz="3000" dirty="0" smtClean="0">
                <a:solidFill>
                  <a:schemeClr val="accent1"/>
                </a:solidFill>
              </a:rPr>
              <a:t>measures</a:t>
            </a:r>
            <a:endParaRPr lang="en-GB" sz="3000" dirty="0">
              <a:solidFill>
                <a:schemeClr val="accent1"/>
              </a:solidFill>
            </a:endParaRPr>
          </a:p>
          <a:p>
            <a:pPr marL="457200" indent="-457200">
              <a:buFont typeface="Arial" panose="020B0604020202020204" pitchFamily="34" charset="0"/>
              <a:buChar char="•"/>
            </a:pPr>
            <a:r>
              <a:rPr lang="en-GB" sz="3000" dirty="0" smtClean="0">
                <a:solidFill>
                  <a:schemeClr val="accent1"/>
                </a:solidFill>
              </a:rPr>
              <a:t>Analysis: in-house</a:t>
            </a:r>
            <a:endParaRPr lang="en-GB" sz="3000" dirty="0">
              <a:solidFill>
                <a:schemeClr val="accent1"/>
              </a:solidFill>
            </a:endParaRPr>
          </a:p>
          <a:p>
            <a:endParaRPr lang="en-GB" sz="3000" dirty="0" smtClean="0">
              <a:solidFill>
                <a:schemeClr val="accent1"/>
              </a:solidFill>
            </a:endParaRPr>
          </a:p>
        </p:txBody>
      </p:sp>
      <p:sp>
        <p:nvSpPr>
          <p:cNvPr id="2" name="Rectangle 1"/>
          <p:cNvSpPr/>
          <p:nvPr/>
        </p:nvSpPr>
        <p:spPr>
          <a:xfrm>
            <a:off x="914400" y="3180522"/>
            <a:ext cx="5009322" cy="944217"/>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026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6" name="TextBox 5"/>
          <p:cNvSpPr txBox="1"/>
          <p:nvPr/>
        </p:nvSpPr>
        <p:spPr>
          <a:xfrm>
            <a:off x="1133063" y="1709530"/>
            <a:ext cx="7325586" cy="4247317"/>
          </a:xfrm>
          <a:prstGeom prst="rect">
            <a:avLst/>
          </a:prstGeom>
          <a:noFill/>
        </p:spPr>
        <p:txBody>
          <a:bodyPr wrap="square" rtlCol="0">
            <a:spAutoFit/>
          </a:bodyPr>
          <a:lstStyle/>
          <a:p>
            <a:pPr lvl="0"/>
            <a:r>
              <a:rPr lang="en-GB" sz="3000" dirty="0" smtClean="0">
                <a:solidFill>
                  <a:schemeClr val="accent1"/>
                </a:solidFill>
              </a:rPr>
              <a:t>Initial long-list </a:t>
            </a:r>
            <a:r>
              <a:rPr lang="en-GB" sz="3000" dirty="0">
                <a:solidFill>
                  <a:schemeClr val="accent1"/>
                </a:solidFill>
              </a:rPr>
              <a:t>of </a:t>
            </a:r>
            <a:r>
              <a:rPr lang="en-GB" sz="3000" dirty="0" smtClean="0">
                <a:solidFill>
                  <a:schemeClr val="accent1"/>
                </a:solidFill>
              </a:rPr>
              <a:t>60 audit measures</a:t>
            </a:r>
          </a:p>
          <a:p>
            <a:pPr lvl="0"/>
            <a:endParaRPr lang="en-GB" sz="3000" dirty="0" smtClean="0">
              <a:solidFill>
                <a:schemeClr val="accent1"/>
              </a:solidFill>
            </a:endParaRPr>
          </a:p>
          <a:p>
            <a:pPr lvl="0"/>
            <a:r>
              <a:rPr lang="en-GB" sz="3000" dirty="0" smtClean="0">
                <a:solidFill>
                  <a:schemeClr val="accent1"/>
                </a:solidFill>
              </a:rPr>
              <a:t>Long-list refined based on clinical relevance and overall usefulness to </a:t>
            </a:r>
            <a:r>
              <a:rPr lang="en-GB" sz="3000" dirty="0">
                <a:solidFill>
                  <a:schemeClr val="accent1"/>
                </a:solidFill>
              </a:rPr>
              <a:t>our </a:t>
            </a:r>
            <a:r>
              <a:rPr lang="en-GB" sz="3000" dirty="0" smtClean="0">
                <a:solidFill>
                  <a:schemeClr val="accent1"/>
                </a:solidFill>
              </a:rPr>
              <a:t>audience</a:t>
            </a:r>
          </a:p>
          <a:p>
            <a:pPr lvl="0"/>
            <a:endParaRPr lang="en-GB" sz="3000" dirty="0" smtClean="0">
              <a:solidFill>
                <a:schemeClr val="accent1"/>
              </a:solidFill>
            </a:endParaRPr>
          </a:p>
          <a:p>
            <a:pPr lvl="0"/>
            <a:r>
              <a:rPr lang="en-GB" sz="3000" dirty="0" smtClean="0">
                <a:solidFill>
                  <a:schemeClr val="accent1"/>
                </a:solidFill>
              </a:rPr>
              <a:t>Further refinements based on:</a:t>
            </a:r>
            <a:endParaRPr lang="en-GB" sz="3000" dirty="0">
              <a:solidFill>
                <a:schemeClr val="accent1"/>
              </a:solidFill>
            </a:endParaRPr>
          </a:p>
          <a:p>
            <a:pPr marL="914400" lvl="1" indent="-457200">
              <a:buFont typeface="Arial" panose="020B0604020202020204" pitchFamily="34" charset="0"/>
              <a:buChar char="•"/>
            </a:pPr>
            <a:r>
              <a:rPr lang="en-GB" sz="3000" dirty="0" smtClean="0">
                <a:solidFill>
                  <a:schemeClr val="accent1"/>
                </a:solidFill>
              </a:rPr>
              <a:t>Feasibility</a:t>
            </a:r>
          </a:p>
          <a:p>
            <a:pPr marL="914400" lvl="1" indent="-457200">
              <a:buFont typeface="Arial" panose="020B0604020202020204" pitchFamily="34" charset="0"/>
              <a:buChar char="•"/>
            </a:pPr>
            <a:r>
              <a:rPr lang="en-GB" sz="3000" dirty="0" smtClean="0">
                <a:solidFill>
                  <a:schemeClr val="accent1"/>
                </a:solidFill>
              </a:rPr>
              <a:t>Data </a:t>
            </a:r>
            <a:r>
              <a:rPr lang="en-GB" sz="3000" dirty="0">
                <a:solidFill>
                  <a:schemeClr val="accent1"/>
                </a:solidFill>
              </a:rPr>
              <a:t>quality</a:t>
            </a:r>
          </a:p>
          <a:p>
            <a:pPr marL="914400" lvl="1" indent="-457200">
              <a:buFont typeface="Arial" panose="020B0604020202020204" pitchFamily="34" charset="0"/>
              <a:buChar char="•"/>
            </a:pPr>
            <a:r>
              <a:rPr lang="en-GB" sz="3000" dirty="0">
                <a:solidFill>
                  <a:schemeClr val="accent1"/>
                </a:solidFill>
              </a:rPr>
              <a:t>S</a:t>
            </a:r>
            <a:r>
              <a:rPr lang="en-GB" sz="3000" dirty="0" smtClean="0">
                <a:solidFill>
                  <a:schemeClr val="accent1"/>
                </a:solidFill>
              </a:rPr>
              <a:t>tatistical power</a:t>
            </a:r>
            <a:endParaRPr lang="en-GB" sz="3000" dirty="0">
              <a:solidFill>
                <a:schemeClr val="accent1"/>
              </a:solidFill>
            </a:endParaRPr>
          </a:p>
        </p:txBody>
      </p:sp>
    </p:spTree>
    <p:extLst>
      <p:ext uri="{BB962C8B-B14F-4D97-AF65-F5344CB8AC3E}">
        <p14:creationId xmlns:p14="http://schemas.microsoft.com/office/powerpoint/2010/main" val="36749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05672328"/>
              </p:ext>
            </p:extLst>
          </p:nvPr>
        </p:nvGraphicFramePr>
        <p:xfrm>
          <a:off x="964095" y="1427973"/>
          <a:ext cx="7513982" cy="4775764"/>
        </p:xfrm>
        <a:graphic>
          <a:graphicData uri="http://schemas.openxmlformats.org/drawingml/2006/table">
            <a:tbl>
              <a:tblPr firstRow="1" firstCol="1" bandRow="1"/>
              <a:tblGrid>
                <a:gridCol w="1709530"/>
                <a:gridCol w="5804452"/>
              </a:tblGrid>
              <a:tr h="482584">
                <a:tc>
                  <a:txBody>
                    <a:bodyPr/>
                    <a:lstStyle/>
                    <a:p>
                      <a:pPr algn="l">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 measure category</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Measure title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a:txBody>
                    <a:bodyPr/>
                    <a:lstStyle/>
                    <a:p>
                      <a:pPr algn="l">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Antenatal care</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women </a:t>
                      </a:r>
                      <a:r>
                        <a:rPr lang="en-GB" sz="110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 were smokers at booking who smoke</a:t>
                      </a:r>
                      <a:r>
                        <a:rPr lang="en-GB" sz="1100" u="none"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t>
                      </a: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time of birth</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rowSpan="7">
                  <a:txBody>
                    <a:bodyPr/>
                    <a:lstStyle/>
                    <a:p>
                      <a:pPr algn="l">
                        <a:spcAft>
                          <a:spcPts val="0"/>
                        </a:spcAft>
                      </a:pPr>
                      <a:r>
                        <a:rPr lang="en-GB" sz="11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Intrapartum</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Care</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i="0" u="none" dirty="0">
                          <a:effectLst/>
                          <a:latin typeface="Arial" panose="020B0604020202020204" pitchFamily="34" charset="0"/>
                          <a:ea typeface="Times New Roman" panose="02020603050405020304" pitchFamily="18" charset="0"/>
                          <a:cs typeface="Times New Roman" panose="02020603050405020304" pitchFamily="18" charset="0"/>
                        </a:rPr>
                        <a:t>Proportion of women with induced labour </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women with a spontaneous vaginal birth</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vaginal births with an episiotomy</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women having an instrumental birth</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vMerge="1">
                  <a:txBody>
                    <a:bodyPr/>
                    <a:lstStyle/>
                    <a:p>
                      <a:endParaRPr lang="en-GB"/>
                    </a:p>
                  </a:txBody>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women having a caesarean section  </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611">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elective deliveries performed at &lt;39 weeks of gestation without a documented clinical indication</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VBAC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rate</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rowSpan="3">
                  <a:txBody>
                    <a:bodyPr/>
                    <a:lstStyle/>
                    <a:p>
                      <a:pPr algn="l">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Maternal morbidity</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vaginal births with a 3/4</a:t>
                      </a:r>
                      <a:r>
                        <a:rPr lang="en-GB" sz="1100" i="0" u="none"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degree perineal tear</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0206">
                <a:tc vMerge="1">
                  <a:txBody>
                    <a:bodyPr/>
                    <a:lstStyle/>
                    <a:p>
                      <a:endParaRPr lang="en-GB"/>
                    </a:p>
                  </a:txBody>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women with severe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PPH (&gt;1500ml)</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2611">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women readmitted to hospital as an emergency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within 42</a:t>
                      </a:r>
                      <a:r>
                        <a:rPr lang="en-GB" sz="1100" i="0" u="none"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days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giving birth</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67">
                <a:tc rowSpan="5">
                  <a:txBody>
                    <a:bodyPr/>
                    <a:lstStyle/>
                    <a:p>
                      <a:pPr algn="l">
                        <a:spcAft>
                          <a:spcPts val="0"/>
                        </a:spcAft>
                      </a:pPr>
                      <a:r>
                        <a:rPr lang="en-GB"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Neonatal</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i="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of small-for-gestational age babies born ≥37 weeks who are not delivered before 40+0 weeks</a:t>
                      </a:r>
                      <a:endParaRPr lang="en-GB" sz="1100" i="0" u="none"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0206">
                <a:tc vMerge="1">
                  <a:txBody>
                    <a:bodyPr/>
                    <a:lstStyle/>
                    <a:p>
                      <a:endParaRPr lang="en-GB"/>
                    </a:p>
                  </a:txBody>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singleton, term, </a:t>
                      </a:r>
                      <a:r>
                        <a:rPr lang="en-GB" sz="1100" i="0" u="non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liveborn</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infants with a 5-minute Apgar score of less than 7</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0206">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a:t>
                      </a:r>
                      <a:r>
                        <a:rPr lang="en-GB" sz="1100" i="0" u="non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liveborn</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babies with skin to skin contact within 1 hour of birth</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vMerge="1">
                  <a:txBody>
                    <a:bodyPr/>
                    <a:lstStyle/>
                    <a:p>
                      <a:endParaRPr lang="en-GB"/>
                    </a:p>
                  </a:txBody>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a:t>
                      </a:r>
                      <a:r>
                        <a:rPr lang="en-GB" sz="1100" i="0" u="non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liveborn</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babies who are given breast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milk at first feed</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0206">
                <a:tc vMerge="1">
                  <a:txBody>
                    <a:bodyPr/>
                    <a:lstStyle/>
                    <a:p>
                      <a:pPr algn="l">
                        <a:spcAft>
                          <a:spcPts val="0"/>
                        </a:spcAft>
                      </a:pP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a:t>
                      </a:r>
                      <a:r>
                        <a:rPr lang="en-GB" sz="1100" i="0" u="none"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liveborn</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babies who are given breast milk at discharge home</a:t>
                      </a:r>
                      <a:endParaRPr lang="en-GB" sz="1100" i="0" u="none" dirty="0" smtClean="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59079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844826" y="1749287"/>
            <a:ext cx="7549161" cy="4339650"/>
          </a:xfrm>
          <a:prstGeom prst="rect">
            <a:avLst/>
          </a:prstGeom>
          <a:noFill/>
        </p:spPr>
        <p:txBody>
          <a:bodyPr wrap="square" rtlCol="0">
            <a:spAutoFit/>
          </a:bodyPr>
          <a:lstStyle/>
          <a:p>
            <a:r>
              <a:rPr lang="en-GB" sz="3000" dirty="0">
                <a:solidFill>
                  <a:schemeClr val="accent1"/>
                </a:solidFill>
              </a:rPr>
              <a:t>Analyses designed for maximum </a:t>
            </a:r>
            <a:r>
              <a:rPr lang="en-GB" sz="3000" dirty="0" smtClean="0">
                <a:solidFill>
                  <a:schemeClr val="accent1"/>
                </a:solidFill>
              </a:rPr>
              <a:t>comparability</a:t>
            </a:r>
          </a:p>
          <a:p>
            <a:pPr marL="514350" indent="-514350">
              <a:buFont typeface="+mj-lt"/>
              <a:buAutoNum type="arabicPeriod"/>
            </a:pPr>
            <a:endParaRPr lang="en-GB" sz="1200" dirty="0" smtClean="0">
              <a:solidFill>
                <a:schemeClr val="accent1"/>
              </a:solidFill>
            </a:endParaRPr>
          </a:p>
          <a:p>
            <a:r>
              <a:rPr lang="en-GB" sz="3000" dirty="0" smtClean="0">
                <a:solidFill>
                  <a:schemeClr val="accent1"/>
                </a:solidFill>
              </a:rPr>
              <a:t>Adjusted </a:t>
            </a:r>
            <a:r>
              <a:rPr lang="en-GB" sz="3000" dirty="0">
                <a:solidFill>
                  <a:schemeClr val="accent1"/>
                </a:solidFill>
              </a:rPr>
              <a:t>for risk factors outside of the trust or health board’s </a:t>
            </a:r>
            <a:r>
              <a:rPr lang="en-GB" sz="3000" dirty="0" smtClean="0">
                <a:solidFill>
                  <a:schemeClr val="accent1"/>
                </a:solidFill>
              </a:rPr>
              <a:t>control</a:t>
            </a:r>
          </a:p>
          <a:p>
            <a:pPr marL="514350" indent="-514350">
              <a:buFont typeface="+mj-lt"/>
              <a:buAutoNum type="arabicPeriod"/>
            </a:pPr>
            <a:endParaRPr lang="en-GB" sz="1200" dirty="0" smtClean="0">
              <a:solidFill>
                <a:schemeClr val="accent1"/>
              </a:solidFill>
            </a:endParaRPr>
          </a:p>
          <a:p>
            <a:r>
              <a:rPr lang="en-GB" sz="3000" dirty="0" smtClean="0">
                <a:solidFill>
                  <a:schemeClr val="accent1"/>
                </a:solidFill>
              </a:rPr>
              <a:t>Denominators </a:t>
            </a:r>
            <a:r>
              <a:rPr lang="en-GB" sz="3000" dirty="0">
                <a:solidFill>
                  <a:schemeClr val="accent1"/>
                </a:solidFill>
              </a:rPr>
              <a:t>chosen for relevance and </a:t>
            </a:r>
            <a:r>
              <a:rPr lang="en-GB" sz="3000" dirty="0" smtClean="0">
                <a:solidFill>
                  <a:schemeClr val="accent1"/>
                </a:solidFill>
              </a:rPr>
              <a:t>uniformity</a:t>
            </a:r>
          </a:p>
          <a:p>
            <a:pPr marL="514350" indent="-514350">
              <a:buFont typeface="+mj-lt"/>
              <a:buAutoNum type="arabicPeriod"/>
            </a:pPr>
            <a:endParaRPr lang="en-GB" sz="1200" dirty="0" smtClean="0">
              <a:solidFill>
                <a:schemeClr val="accent1"/>
              </a:solidFill>
            </a:endParaRPr>
          </a:p>
          <a:p>
            <a:pPr lvl="1"/>
            <a:r>
              <a:rPr lang="en-GB" sz="3000" dirty="0" smtClean="0">
                <a:solidFill>
                  <a:schemeClr val="accent1"/>
                </a:solidFill>
              </a:rPr>
              <a:t>Relevance</a:t>
            </a:r>
            <a:r>
              <a:rPr lang="en-GB" sz="3000" dirty="0">
                <a:solidFill>
                  <a:schemeClr val="accent1"/>
                </a:solidFill>
              </a:rPr>
              <a:t>: “vaginal births only for 3</a:t>
            </a:r>
            <a:r>
              <a:rPr lang="en-GB" sz="3000" baseline="30000" dirty="0">
                <a:solidFill>
                  <a:schemeClr val="accent1"/>
                </a:solidFill>
              </a:rPr>
              <a:t>rd</a:t>
            </a:r>
            <a:r>
              <a:rPr lang="en-GB" sz="3000" dirty="0">
                <a:solidFill>
                  <a:schemeClr val="accent1"/>
                </a:solidFill>
              </a:rPr>
              <a:t>/4</a:t>
            </a:r>
            <a:r>
              <a:rPr lang="en-GB" sz="3000" baseline="30000" dirty="0">
                <a:solidFill>
                  <a:schemeClr val="accent1"/>
                </a:solidFill>
              </a:rPr>
              <a:t>th</a:t>
            </a:r>
            <a:r>
              <a:rPr lang="en-GB" sz="3000" dirty="0">
                <a:solidFill>
                  <a:schemeClr val="accent1"/>
                </a:solidFill>
              </a:rPr>
              <a:t> </a:t>
            </a:r>
            <a:r>
              <a:rPr lang="en-GB" sz="3000" dirty="0" smtClean="0">
                <a:solidFill>
                  <a:schemeClr val="accent1"/>
                </a:solidFill>
              </a:rPr>
              <a:t>degree tears”</a:t>
            </a:r>
          </a:p>
          <a:p>
            <a:pPr lvl="1"/>
            <a:r>
              <a:rPr lang="en-GB" sz="3000" dirty="0" smtClean="0">
                <a:solidFill>
                  <a:schemeClr val="accent1"/>
                </a:solidFill>
              </a:rPr>
              <a:t>Uniformity</a:t>
            </a:r>
            <a:r>
              <a:rPr lang="en-GB" sz="3000" dirty="0">
                <a:solidFill>
                  <a:schemeClr val="accent1"/>
                </a:solidFill>
              </a:rPr>
              <a:t>: “singleton births only”</a:t>
            </a:r>
          </a:p>
        </p:txBody>
      </p:sp>
    </p:spTree>
    <p:extLst>
      <p:ext uri="{BB962C8B-B14F-4D97-AF65-F5344CB8AC3E}">
        <p14:creationId xmlns:p14="http://schemas.microsoft.com/office/powerpoint/2010/main" val="21580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5" name="TextBox 4"/>
          <p:cNvSpPr txBox="1"/>
          <p:nvPr/>
        </p:nvSpPr>
        <p:spPr>
          <a:xfrm>
            <a:off x="5874028" y="1533465"/>
            <a:ext cx="3064160" cy="5170646"/>
          </a:xfrm>
          <a:prstGeom prst="rect">
            <a:avLst/>
          </a:prstGeom>
          <a:solidFill>
            <a:schemeClr val="accent1">
              <a:alpha val="66000"/>
            </a:schemeClr>
          </a:solidFill>
          <a:ln>
            <a:solidFill>
              <a:schemeClr val="tx1"/>
            </a:solidFill>
          </a:ln>
        </p:spPr>
        <p:txBody>
          <a:bodyPr wrap="square" rtlCol="0">
            <a:spAutoFit/>
          </a:bodyPr>
          <a:lstStyle/>
          <a:p>
            <a:r>
              <a:rPr lang="en-GB" sz="2000" b="1" dirty="0"/>
              <a:t>Risk </a:t>
            </a:r>
            <a:r>
              <a:rPr lang="en-GB" sz="2000" b="1" dirty="0" smtClean="0"/>
              <a:t>Factors</a:t>
            </a:r>
          </a:p>
          <a:p>
            <a:endParaRPr lang="en-GB" sz="1000" b="1" dirty="0"/>
          </a:p>
          <a:p>
            <a:r>
              <a:rPr lang="en-GB" sz="2000" dirty="0"/>
              <a:t>Maternal age</a:t>
            </a:r>
          </a:p>
          <a:p>
            <a:r>
              <a:rPr lang="en-GB" sz="2000" dirty="0"/>
              <a:t>Ethnicity</a:t>
            </a:r>
          </a:p>
          <a:p>
            <a:r>
              <a:rPr lang="en-GB" sz="2000" dirty="0"/>
              <a:t>Deprivation </a:t>
            </a:r>
            <a:r>
              <a:rPr lang="en-GB" sz="2000" dirty="0" smtClean="0"/>
              <a:t>quintile</a:t>
            </a:r>
          </a:p>
          <a:p>
            <a:r>
              <a:rPr lang="en-GB" sz="2000" dirty="0" smtClean="0"/>
              <a:t>Parity</a:t>
            </a:r>
            <a:endParaRPr lang="en-GB" sz="2000" dirty="0"/>
          </a:p>
          <a:p>
            <a:r>
              <a:rPr lang="en-GB" sz="2000" dirty="0"/>
              <a:t>BMI</a:t>
            </a:r>
          </a:p>
          <a:p>
            <a:r>
              <a:rPr lang="en-GB" sz="2000" dirty="0"/>
              <a:t>Smoking</a:t>
            </a:r>
          </a:p>
          <a:p>
            <a:r>
              <a:rPr lang="en-GB" sz="2000" dirty="0" smtClean="0"/>
              <a:t>Previous </a:t>
            </a:r>
            <a:r>
              <a:rPr lang="en-GB" sz="2000" dirty="0"/>
              <a:t>Caesarean section </a:t>
            </a:r>
          </a:p>
          <a:p>
            <a:r>
              <a:rPr lang="en-GB" sz="2000" dirty="0"/>
              <a:t>Gestational age</a:t>
            </a:r>
          </a:p>
          <a:p>
            <a:r>
              <a:rPr lang="en-GB" sz="2000" dirty="0" err="1"/>
              <a:t>Birthweight</a:t>
            </a:r>
            <a:endParaRPr lang="en-GB" sz="2000" dirty="0"/>
          </a:p>
          <a:p>
            <a:r>
              <a:rPr lang="en-GB" sz="2000" dirty="0"/>
              <a:t>Pre-existing hypertension</a:t>
            </a:r>
          </a:p>
          <a:p>
            <a:r>
              <a:rPr lang="en-GB" sz="2000" dirty="0"/>
              <a:t>Pre-existing diabetes</a:t>
            </a:r>
          </a:p>
          <a:p>
            <a:r>
              <a:rPr lang="en-GB" sz="2000" dirty="0"/>
              <a:t>Gestational diabetes</a:t>
            </a:r>
          </a:p>
          <a:p>
            <a:r>
              <a:rPr lang="en-GB" sz="2000" dirty="0"/>
              <a:t>Pre-</a:t>
            </a:r>
            <a:r>
              <a:rPr lang="en-GB" sz="2000" dirty="0" err="1"/>
              <a:t>eclampsia</a:t>
            </a:r>
            <a:r>
              <a:rPr lang="en-GB" sz="2000" dirty="0"/>
              <a:t>/</a:t>
            </a:r>
            <a:r>
              <a:rPr lang="en-GB" sz="2000" dirty="0" err="1"/>
              <a:t>eclampsia</a:t>
            </a:r>
            <a:endParaRPr lang="en-GB" sz="2000" dirty="0"/>
          </a:p>
          <a:p>
            <a:r>
              <a:rPr lang="en-GB" sz="2000" dirty="0"/>
              <a:t>Placenta </a:t>
            </a:r>
            <a:r>
              <a:rPr lang="en-GB" sz="2000" dirty="0" smtClean="0"/>
              <a:t>praevia/abruption</a:t>
            </a:r>
          </a:p>
          <a:p>
            <a:r>
              <a:rPr lang="en-GB" sz="2000" dirty="0" smtClean="0"/>
              <a:t>Poly/</a:t>
            </a:r>
            <a:r>
              <a:rPr lang="en-GB" sz="2000" dirty="0" err="1" smtClean="0"/>
              <a:t>oligo</a:t>
            </a:r>
            <a:r>
              <a:rPr lang="en-GB" sz="2000" dirty="0" smtClean="0"/>
              <a:t>/</a:t>
            </a:r>
            <a:r>
              <a:rPr lang="en-GB" sz="2000" dirty="0" err="1" smtClean="0"/>
              <a:t>anhydramnios</a:t>
            </a:r>
            <a:endParaRPr lang="en-GB" sz="2000" dirty="0"/>
          </a:p>
        </p:txBody>
      </p:sp>
      <p:sp>
        <p:nvSpPr>
          <p:cNvPr id="3" name="TextBox 2"/>
          <p:cNvSpPr txBox="1"/>
          <p:nvPr/>
        </p:nvSpPr>
        <p:spPr>
          <a:xfrm>
            <a:off x="854765" y="1639957"/>
            <a:ext cx="4693280" cy="4893647"/>
          </a:xfrm>
          <a:prstGeom prst="rect">
            <a:avLst/>
          </a:prstGeom>
          <a:noFill/>
        </p:spPr>
        <p:txBody>
          <a:bodyPr wrap="square" rtlCol="0">
            <a:spAutoFit/>
          </a:bodyPr>
          <a:lstStyle/>
          <a:p>
            <a:r>
              <a:rPr lang="en-GB" sz="2400" dirty="0">
                <a:solidFill>
                  <a:schemeClr val="accent1"/>
                </a:solidFill>
              </a:rPr>
              <a:t>Adjustment was performed using logistic </a:t>
            </a:r>
            <a:r>
              <a:rPr lang="en-GB" sz="2400" dirty="0" smtClean="0">
                <a:solidFill>
                  <a:schemeClr val="accent1"/>
                </a:solidFill>
              </a:rPr>
              <a:t>regression</a:t>
            </a:r>
          </a:p>
          <a:p>
            <a:endParaRPr lang="en-GB" sz="2400" dirty="0" smtClean="0">
              <a:solidFill>
                <a:schemeClr val="accent1"/>
              </a:solidFill>
            </a:endParaRPr>
          </a:p>
          <a:p>
            <a:r>
              <a:rPr lang="en-GB" sz="2400" dirty="0" smtClean="0">
                <a:solidFill>
                  <a:schemeClr val="accent1"/>
                </a:solidFill>
              </a:rPr>
              <a:t>Logistic </a:t>
            </a:r>
            <a:r>
              <a:rPr lang="en-GB" sz="2400" dirty="0">
                <a:solidFill>
                  <a:schemeClr val="accent1"/>
                </a:solidFill>
              </a:rPr>
              <a:t>regression calculates the </a:t>
            </a:r>
            <a:r>
              <a:rPr lang="en-GB" sz="2400" dirty="0" smtClean="0">
                <a:solidFill>
                  <a:schemeClr val="accent1"/>
                </a:solidFill>
              </a:rPr>
              <a:t>probability of </a:t>
            </a:r>
            <a:r>
              <a:rPr lang="en-GB" sz="2400" dirty="0">
                <a:solidFill>
                  <a:schemeClr val="accent1"/>
                </a:solidFill>
              </a:rPr>
              <a:t>an outcome for each woman based on her individual risk </a:t>
            </a:r>
            <a:r>
              <a:rPr lang="en-GB" sz="2400" dirty="0" smtClean="0">
                <a:solidFill>
                  <a:schemeClr val="accent1"/>
                </a:solidFill>
              </a:rPr>
              <a:t>factors</a:t>
            </a:r>
          </a:p>
          <a:p>
            <a:endParaRPr lang="en-GB" sz="2400" dirty="0" smtClean="0">
              <a:solidFill>
                <a:schemeClr val="accent1"/>
              </a:solidFill>
            </a:endParaRPr>
          </a:p>
          <a:p>
            <a:r>
              <a:rPr lang="en-GB" sz="2400" dirty="0" smtClean="0">
                <a:solidFill>
                  <a:schemeClr val="accent1"/>
                </a:solidFill>
              </a:rPr>
              <a:t>Probabilities </a:t>
            </a:r>
            <a:r>
              <a:rPr lang="en-GB" sz="2400" dirty="0">
                <a:solidFill>
                  <a:schemeClr val="accent1"/>
                </a:solidFill>
              </a:rPr>
              <a:t>summed at site </a:t>
            </a:r>
            <a:r>
              <a:rPr lang="en-GB" sz="2400" dirty="0" smtClean="0">
                <a:solidFill>
                  <a:schemeClr val="accent1"/>
                </a:solidFill>
              </a:rPr>
              <a:t>level </a:t>
            </a:r>
            <a:r>
              <a:rPr lang="en-GB" sz="2400" dirty="0">
                <a:solidFill>
                  <a:schemeClr val="accent1"/>
                </a:solidFill>
              </a:rPr>
              <a:t>to give the expected </a:t>
            </a:r>
            <a:r>
              <a:rPr lang="en-GB" sz="2400" dirty="0" smtClean="0">
                <a:solidFill>
                  <a:schemeClr val="accent1"/>
                </a:solidFill>
              </a:rPr>
              <a:t>rate</a:t>
            </a:r>
          </a:p>
          <a:p>
            <a:endParaRPr lang="en-GB" sz="2400" dirty="0">
              <a:solidFill>
                <a:schemeClr val="accent1"/>
              </a:solidFill>
            </a:endParaRPr>
          </a:p>
          <a:p>
            <a:r>
              <a:rPr lang="en-GB" sz="2400" dirty="0" smtClean="0">
                <a:solidFill>
                  <a:schemeClr val="accent1"/>
                </a:solidFill>
              </a:rPr>
              <a:t>Adjusted </a:t>
            </a:r>
            <a:r>
              <a:rPr lang="en-GB" sz="2400" dirty="0">
                <a:solidFill>
                  <a:schemeClr val="accent1"/>
                </a:solidFill>
              </a:rPr>
              <a:t>rate = observed/expected*national mean</a:t>
            </a:r>
          </a:p>
        </p:txBody>
      </p:sp>
    </p:spTree>
    <p:extLst>
      <p:ext uri="{BB962C8B-B14F-4D97-AF65-F5344CB8AC3E}">
        <p14:creationId xmlns:p14="http://schemas.microsoft.com/office/powerpoint/2010/main" val="152859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24242" y="2343005"/>
            <a:ext cx="6198735" cy="4536504"/>
            <a:chOff x="224242" y="2343005"/>
            <a:chExt cx="6198735" cy="4536504"/>
          </a:xfrm>
        </p:grpSpPr>
        <p:grpSp>
          <p:nvGrpSpPr>
            <p:cNvPr id="12" name="Group 11"/>
            <p:cNvGrpSpPr/>
            <p:nvPr/>
          </p:nvGrpSpPr>
          <p:grpSpPr>
            <a:xfrm>
              <a:off x="224242" y="2343005"/>
              <a:ext cx="6198735" cy="4536504"/>
              <a:chOff x="1487489" y="2348880"/>
              <a:chExt cx="6198735" cy="4536504"/>
            </a:xfrm>
          </p:grpSpPr>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489" y="2348880"/>
                <a:ext cx="6198735" cy="4536504"/>
              </a:xfrm>
              <a:prstGeom prst="rect">
                <a:avLst/>
              </a:prstGeom>
              <a:noFill/>
              <a:ln>
                <a:noFill/>
              </a:ln>
            </p:spPr>
          </p:pic>
          <p:sp>
            <p:nvSpPr>
              <p:cNvPr id="14" name="Oval 13"/>
              <p:cNvSpPr/>
              <p:nvPr/>
            </p:nvSpPr>
            <p:spPr>
              <a:xfrm>
                <a:off x="4727848" y="3068960"/>
                <a:ext cx="144016" cy="1440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2971800" y="5088835"/>
              <a:ext cx="134895" cy="9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8" name="Title 1"/>
          <p:cNvSpPr>
            <a:spLocks noGrp="1"/>
          </p:cNvSpPr>
          <p:nvPr>
            <p:ph type="title"/>
          </p:nvPr>
        </p:nvSpPr>
        <p:spPr>
          <a:xfrm rot="10800000" flipV="1">
            <a:off x="513154" y="1486059"/>
            <a:ext cx="7324999" cy="664448"/>
          </a:xfrm>
        </p:spPr>
        <p:txBody>
          <a:bodyPr>
            <a:noAutofit/>
          </a:bodyPr>
          <a:lstStyle/>
          <a:p>
            <a:r>
              <a:rPr lang="en-GB" sz="3600" b="0" dirty="0" smtClean="0"/>
              <a:t>Elective CS – multiparous women</a:t>
            </a:r>
            <a:endParaRPr lang="en-GB" sz="3600" b="0" dirty="0"/>
          </a:p>
        </p:txBody>
      </p:sp>
      <p:sp>
        <p:nvSpPr>
          <p:cNvPr id="9" name="TextBox 8"/>
          <p:cNvSpPr txBox="1"/>
          <p:nvPr/>
        </p:nvSpPr>
        <p:spPr>
          <a:xfrm>
            <a:off x="1470991" y="2604052"/>
            <a:ext cx="1635704" cy="369332"/>
          </a:xfrm>
          <a:prstGeom prst="rect">
            <a:avLst/>
          </a:prstGeom>
          <a:noFill/>
        </p:spPr>
        <p:txBody>
          <a:bodyPr wrap="none" rtlCol="0">
            <a:spAutoFit/>
          </a:bodyPr>
          <a:lstStyle/>
          <a:p>
            <a:r>
              <a:rPr lang="en-GB" dirty="0" smtClean="0">
                <a:solidFill>
                  <a:schemeClr val="accent1"/>
                </a:solidFill>
              </a:rPr>
              <a:t>Pre-adjustment</a:t>
            </a:r>
            <a:endParaRPr lang="en-GB" dirty="0">
              <a:solidFill>
                <a:schemeClr val="accent1"/>
              </a:solidFill>
            </a:endParaRPr>
          </a:p>
        </p:txBody>
      </p:sp>
      <p:sp>
        <p:nvSpPr>
          <p:cNvPr id="2" name="Down Arrow 1"/>
          <p:cNvSpPr/>
          <p:nvPr/>
        </p:nvSpPr>
        <p:spPr>
          <a:xfrm rot="10800000">
            <a:off x="1793174" y="4465122"/>
            <a:ext cx="201881" cy="332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1793173" y="3171475"/>
            <a:ext cx="201881" cy="332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99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24242" y="2343005"/>
            <a:ext cx="6198735" cy="4536504"/>
            <a:chOff x="224242" y="2343005"/>
            <a:chExt cx="6198735" cy="4536504"/>
          </a:xfrm>
        </p:grpSpPr>
        <p:grpSp>
          <p:nvGrpSpPr>
            <p:cNvPr id="12" name="Group 11"/>
            <p:cNvGrpSpPr/>
            <p:nvPr/>
          </p:nvGrpSpPr>
          <p:grpSpPr>
            <a:xfrm>
              <a:off x="224242" y="2343005"/>
              <a:ext cx="6198735" cy="4536504"/>
              <a:chOff x="1487489" y="2348880"/>
              <a:chExt cx="6198735" cy="4536504"/>
            </a:xfrm>
          </p:grpSpPr>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489" y="2348880"/>
                <a:ext cx="6198735" cy="4536504"/>
              </a:xfrm>
              <a:prstGeom prst="rect">
                <a:avLst/>
              </a:prstGeom>
              <a:noFill/>
              <a:ln>
                <a:noFill/>
              </a:ln>
            </p:spPr>
          </p:pic>
          <p:sp>
            <p:nvSpPr>
              <p:cNvPr id="14" name="Oval 13"/>
              <p:cNvSpPr/>
              <p:nvPr/>
            </p:nvSpPr>
            <p:spPr>
              <a:xfrm>
                <a:off x="4727848" y="3068960"/>
                <a:ext cx="144016" cy="1440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2971800" y="5088835"/>
              <a:ext cx="134895" cy="9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8" name="Title 1"/>
          <p:cNvSpPr>
            <a:spLocks noGrp="1"/>
          </p:cNvSpPr>
          <p:nvPr>
            <p:ph type="title"/>
          </p:nvPr>
        </p:nvSpPr>
        <p:spPr>
          <a:xfrm rot="10800000" flipV="1">
            <a:off x="513154" y="1486059"/>
            <a:ext cx="7324999" cy="664448"/>
          </a:xfrm>
        </p:spPr>
        <p:txBody>
          <a:bodyPr>
            <a:noAutofit/>
          </a:bodyPr>
          <a:lstStyle/>
          <a:p>
            <a:r>
              <a:rPr lang="en-GB" sz="3600" b="0" dirty="0" smtClean="0"/>
              <a:t>Elective CS – multiparous women</a:t>
            </a:r>
            <a:endParaRPr lang="en-GB" sz="3600" b="0" dirty="0"/>
          </a:p>
        </p:txBody>
      </p:sp>
      <p:sp>
        <p:nvSpPr>
          <p:cNvPr id="9" name="TextBox 8"/>
          <p:cNvSpPr txBox="1"/>
          <p:nvPr/>
        </p:nvSpPr>
        <p:spPr>
          <a:xfrm>
            <a:off x="1470991" y="2604052"/>
            <a:ext cx="1635704" cy="369332"/>
          </a:xfrm>
          <a:prstGeom prst="rect">
            <a:avLst/>
          </a:prstGeom>
          <a:noFill/>
        </p:spPr>
        <p:txBody>
          <a:bodyPr wrap="none" rtlCol="0">
            <a:spAutoFit/>
          </a:bodyPr>
          <a:lstStyle/>
          <a:p>
            <a:r>
              <a:rPr lang="en-GB" dirty="0" smtClean="0">
                <a:solidFill>
                  <a:schemeClr val="accent1"/>
                </a:solidFill>
              </a:rPr>
              <a:t>Pre-adjustment</a:t>
            </a:r>
            <a:endParaRPr lang="en-GB" dirty="0">
              <a:solidFill>
                <a:schemeClr val="accent1"/>
              </a:solidFill>
            </a:endParaRPr>
          </a:p>
        </p:txBody>
      </p:sp>
      <p:sp>
        <p:nvSpPr>
          <p:cNvPr id="2" name="Down Arrow 1"/>
          <p:cNvSpPr/>
          <p:nvPr/>
        </p:nvSpPr>
        <p:spPr>
          <a:xfrm rot="10800000">
            <a:off x="1793174" y="4465122"/>
            <a:ext cx="201881" cy="332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1793173" y="3171475"/>
            <a:ext cx="201881" cy="332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80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of the NMPA</a:t>
            </a:r>
            <a:endParaRPr lang="en-GB" dirty="0"/>
          </a:p>
        </p:txBody>
      </p:sp>
      <p:sp>
        <p:nvSpPr>
          <p:cNvPr id="3" name="Content Placeholder 2"/>
          <p:cNvSpPr>
            <a:spLocks noGrp="1"/>
          </p:cNvSpPr>
          <p:nvPr>
            <p:ph idx="1"/>
          </p:nvPr>
        </p:nvSpPr>
        <p:spPr/>
        <p:txBody>
          <a:bodyPr/>
          <a:lstStyle/>
          <a:p>
            <a:r>
              <a:rPr lang="en-GB" dirty="0" smtClean="0"/>
              <a:t>2014 – Pre-tender prioritisation project </a:t>
            </a:r>
          </a:p>
          <a:p>
            <a:r>
              <a:rPr lang="en-GB" dirty="0" smtClean="0"/>
              <a:t>2015 – Funding secured; competitive tender announced</a:t>
            </a:r>
          </a:p>
          <a:p>
            <a:r>
              <a:rPr lang="en-GB" dirty="0" smtClean="0"/>
              <a:t>2016 – Contract awarded in July (until June 2019)</a:t>
            </a:r>
          </a:p>
          <a:p>
            <a:r>
              <a:rPr lang="en-GB" dirty="0" smtClean="0"/>
              <a:t>2017 – Year 1: 2 reports published</a:t>
            </a:r>
          </a:p>
          <a:p>
            <a:endParaRPr lang="en-GB" dirty="0"/>
          </a:p>
        </p:txBody>
      </p:sp>
      <p:sp>
        <p:nvSpPr>
          <p:cNvPr id="4" name="Title 1"/>
          <p:cNvSpPr txBox="1">
            <a:spLocks/>
          </p:cNvSpPr>
          <p:nvPr/>
        </p:nvSpPr>
        <p:spPr>
          <a:xfrm>
            <a:off x="640851" y="4187527"/>
            <a:ext cx="1368868" cy="9516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sz="2000" i="1" smtClean="0"/>
              <a:t>Funded by</a:t>
            </a:r>
            <a:endParaRPr lang="en-GB" sz="2000" i="1" dirty="0"/>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52" y="5312118"/>
            <a:ext cx="1166792" cy="7772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9719" y="5353672"/>
            <a:ext cx="1010882" cy="6689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115" y="5241569"/>
            <a:ext cx="1489438" cy="84338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1337" y="5220001"/>
            <a:ext cx="1729911" cy="864956"/>
          </a:xfrm>
          <a:prstGeom prst="rect">
            <a:avLst/>
          </a:prstGeom>
        </p:spPr>
      </p:pic>
      <p:sp>
        <p:nvSpPr>
          <p:cNvPr id="9" name="Title 1"/>
          <p:cNvSpPr txBox="1">
            <a:spLocks/>
          </p:cNvSpPr>
          <p:nvPr/>
        </p:nvSpPr>
        <p:spPr>
          <a:xfrm>
            <a:off x="5328487" y="4258025"/>
            <a:ext cx="2325760" cy="9516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sz="2000" i="1" dirty="0" smtClean="0"/>
              <a:t>Commissioned by</a:t>
            </a:r>
            <a:endParaRPr lang="en-GB" sz="2000" i="1" dirty="0"/>
          </a:p>
        </p:txBody>
      </p:sp>
    </p:spTree>
    <p:extLst>
      <p:ext uri="{BB962C8B-B14F-4D97-AF65-F5344CB8AC3E}">
        <p14:creationId xmlns:p14="http://schemas.microsoft.com/office/powerpoint/2010/main" val="10291059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1853" y="2348881"/>
            <a:ext cx="6161315" cy="4509119"/>
            <a:chOff x="241853" y="2343005"/>
            <a:chExt cx="6161315" cy="4509119"/>
          </a:xfrm>
        </p:grpSpPr>
        <p:grpSp>
          <p:nvGrpSpPr>
            <p:cNvPr id="13" name="Group 12"/>
            <p:cNvGrpSpPr/>
            <p:nvPr/>
          </p:nvGrpSpPr>
          <p:grpSpPr>
            <a:xfrm>
              <a:off x="241853" y="2343005"/>
              <a:ext cx="6161315" cy="4509119"/>
              <a:chOff x="1524001" y="2348881"/>
              <a:chExt cx="6161315" cy="4509119"/>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2348881"/>
                <a:ext cx="6161315" cy="4509119"/>
              </a:xfrm>
              <a:prstGeom prst="rect">
                <a:avLst/>
              </a:prstGeom>
              <a:noFill/>
              <a:ln>
                <a:noFill/>
              </a:ln>
            </p:spPr>
          </p:pic>
          <p:sp>
            <p:nvSpPr>
              <p:cNvPr id="15" name="Oval 14"/>
              <p:cNvSpPr/>
              <p:nvPr/>
            </p:nvSpPr>
            <p:spPr>
              <a:xfrm>
                <a:off x="4727848" y="3717032"/>
                <a:ext cx="144016" cy="1440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p:cNvSpPr/>
            <p:nvPr/>
          </p:nvSpPr>
          <p:spPr>
            <a:xfrm>
              <a:off x="2941983" y="5039139"/>
              <a:ext cx="119269" cy="109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8" name="Title 1"/>
          <p:cNvSpPr>
            <a:spLocks noGrp="1"/>
          </p:cNvSpPr>
          <p:nvPr>
            <p:ph type="title"/>
          </p:nvPr>
        </p:nvSpPr>
        <p:spPr>
          <a:xfrm rot="10800000" flipV="1">
            <a:off x="513154" y="1486059"/>
            <a:ext cx="7324999" cy="664448"/>
          </a:xfrm>
        </p:spPr>
        <p:txBody>
          <a:bodyPr>
            <a:noAutofit/>
          </a:bodyPr>
          <a:lstStyle/>
          <a:p>
            <a:r>
              <a:rPr lang="en-GB" sz="3600" b="0" dirty="0" smtClean="0"/>
              <a:t>Elective CS – multiparous women</a:t>
            </a:r>
            <a:endParaRPr lang="en-GB" sz="3600" b="0" dirty="0"/>
          </a:p>
        </p:txBody>
      </p:sp>
      <p:sp>
        <p:nvSpPr>
          <p:cNvPr id="9" name="TextBox 8"/>
          <p:cNvSpPr txBox="1"/>
          <p:nvPr/>
        </p:nvSpPr>
        <p:spPr>
          <a:xfrm>
            <a:off x="1470991" y="2604052"/>
            <a:ext cx="1724511" cy="369332"/>
          </a:xfrm>
          <a:prstGeom prst="rect">
            <a:avLst/>
          </a:prstGeom>
          <a:noFill/>
        </p:spPr>
        <p:txBody>
          <a:bodyPr wrap="none" rtlCol="0">
            <a:spAutoFit/>
          </a:bodyPr>
          <a:lstStyle/>
          <a:p>
            <a:r>
              <a:rPr lang="en-GB" dirty="0" smtClean="0">
                <a:solidFill>
                  <a:schemeClr val="accent1"/>
                </a:solidFill>
              </a:rPr>
              <a:t>Post-adjustment</a:t>
            </a:r>
            <a:endParaRPr lang="en-GB" dirty="0">
              <a:solidFill>
                <a:schemeClr val="accent1"/>
              </a:solidFill>
            </a:endParaRPr>
          </a:p>
        </p:txBody>
      </p:sp>
    </p:spTree>
    <p:extLst>
      <p:ext uri="{BB962C8B-B14F-4D97-AF65-F5344CB8AC3E}">
        <p14:creationId xmlns:p14="http://schemas.microsoft.com/office/powerpoint/2010/main" val="22188129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3" name="TextBox 2"/>
          <p:cNvSpPr txBox="1"/>
          <p:nvPr/>
        </p:nvSpPr>
        <p:spPr>
          <a:xfrm>
            <a:off x="809200" y="1547407"/>
            <a:ext cx="7549161" cy="4431983"/>
          </a:xfrm>
          <a:prstGeom prst="rect">
            <a:avLst/>
          </a:prstGeom>
          <a:noFill/>
        </p:spPr>
        <p:txBody>
          <a:bodyPr wrap="square" rtlCol="0">
            <a:spAutoFit/>
          </a:bodyPr>
          <a:lstStyle/>
          <a:p>
            <a:r>
              <a:rPr lang="en-GB" sz="3000" b="1" dirty="0" smtClean="0">
                <a:solidFill>
                  <a:schemeClr val="accent1"/>
                </a:solidFill>
              </a:rPr>
              <a:t>Conclusions</a:t>
            </a:r>
          </a:p>
          <a:p>
            <a:endParaRPr lang="en-GB" sz="1200" b="1" dirty="0" smtClean="0">
              <a:solidFill>
                <a:schemeClr val="accent1"/>
              </a:solidFill>
            </a:endParaRPr>
          </a:p>
          <a:p>
            <a:pPr marL="457200" indent="-457200">
              <a:buFont typeface="Arial" panose="020B0604020202020204" pitchFamily="34" charset="0"/>
              <a:buChar char="•"/>
            </a:pPr>
            <a:r>
              <a:rPr lang="en-GB" sz="3000" dirty="0" smtClean="0">
                <a:solidFill>
                  <a:schemeClr val="accent1"/>
                </a:solidFill>
              </a:rPr>
              <a:t>High-quality Great Britain dataset</a:t>
            </a:r>
          </a:p>
          <a:p>
            <a:pPr marL="457200" indent="-457200">
              <a:buFont typeface="Arial" panose="020B0604020202020204" pitchFamily="34" charset="0"/>
              <a:buChar char="•"/>
            </a:pPr>
            <a:endParaRPr lang="en-GB" sz="3000" dirty="0" smtClean="0">
              <a:solidFill>
                <a:schemeClr val="accent1"/>
              </a:solidFill>
            </a:endParaRPr>
          </a:p>
          <a:p>
            <a:pPr marL="457200" indent="-457200">
              <a:buFont typeface="Arial" panose="020B0604020202020204" pitchFamily="34" charset="0"/>
              <a:buChar char="•"/>
            </a:pPr>
            <a:r>
              <a:rPr lang="en-GB" sz="3000" dirty="0" smtClean="0">
                <a:solidFill>
                  <a:schemeClr val="accent1"/>
                </a:solidFill>
              </a:rPr>
              <a:t>Some variables linked for the first time</a:t>
            </a:r>
          </a:p>
          <a:p>
            <a:pPr marL="457200" indent="-457200">
              <a:buFont typeface="Arial" panose="020B0604020202020204" pitchFamily="34" charset="0"/>
              <a:buChar char="•"/>
            </a:pPr>
            <a:endParaRPr lang="en-GB" sz="3000" dirty="0" smtClean="0">
              <a:solidFill>
                <a:schemeClr val="accent1"/>
              </a:solidFill>
            </a:endParaRPr>
          </a:p>
          <a:p>
            <a:pPr marL="457200" indent="-457200">
              <a:buFont typeface="Arial" panose="020B0604020202020204" pitchFamily="34" charset="0"/>
              <a:buChar char="•"/>
            </a:pPr>
            <a:r>
              <a:rPr lang="en-GB" sz="3000" dirty="0" smtClean="0">
                <a:solidFill>
                  <a:schemeClr val="accent1"/>
                </a:solidFill>
              </a:rPr>
              <a:t>Never before possible national analyses</a:t>
            </a:r>
          </a:p>
          <a:p>
            <a:pPr marL="457200" indent="-457200">
              <a:buFont typeface="Arial" panose="020B0604020202020204" pitchFamily="34" charset="0"/>
              <a:buChar char="•"/>
            </a:pPr>
            <a:endParaRPr lang="en-GB" sz="3000" dirty="0" smtClean="0">
              <a:solidFill>
                <a:schemeClr val="accent1"/>
              </a:solidFill>
            </a:endParaRPr>
          </a:p>
          <a:p>
            <a:pPr marL="457200" indent="-457200">
              <a:buFont typeface="Arial" panose="020B0604020202020204" pitchFamily="34" charset="0"/>
              <a:buChar char="•"/>
            </a:pPr>
            <a:r>
              <a:rPr lang="en-GB" sz="3000" dirty="0" smtClean="0">
                <a:solidFill>
                  <a:schemeClr val="accent1"/>
                </a:solidFill>
              </a:rPr>
              <a:t>Adjustments allowing the results to be used for national comparison</a:t>
            </a:r>
            <a:endParaRPr lang="en-GB" sz="3000" dirty="0">
              <a:solidFill>
                <a:schemeClr val="accent1"/>
              </a:solidFill>
            </a:endParaRPr>
          </a:p>
        </p:txBody>
      </p:sp>
    </p:spTree>
    <p:extLst>
      <p:ext uri="{BB962C8B-B14F-4D97-AF65-F5344CB8AC3E}">
        <p14:creationId xmlns:p14="http://schemas.microsoft.com/office/powerpoint/2010/main" val="119715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2813" y="1867244"/>
            <a:ext cx="7909688" cy="905935"/>
          </a:xfrm>
        </p:spPr>
        <p:txBody>
          <a:bodyPr>
            <a:normAutofit/>
          </a:bodyPr>
          <a:lstStyle/>
          <a:p>
            <a:pPr algn="ctr">
              <a:lnSpc>
                <a:spcPct val="50000"/>
              </a:lnSpc>
            </a:pPr>
            <a:r>
              <a:rPr lang="en-GB" sz="3600" dirty="0" smtClean="0"/>
              <a:t>National Maternity and Perinatal Audit</a:t>
            </a:r>
            <a:endParaRPr lang="en-GB" sz="2800" b="0" dirty="0"/>
          </a:p>
        </p:txBody>
      </p:sp>
      <p:sp>
        <p:nvSpPr>
          <p:cNvPr id="5" name="Content Placeholder 2"/>
          <p:cNvSpPr txBox="1">
            <a:spLocks/>
          </p:cNvSpPr>
          <p:nvPr/>
        </p:nvSpPr>
        <p:spPr>
          <a:xfrm>
            <a:off x="479057" y="3064726"/>
            <a:ext cx="8077200" cy="2729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solidFill>
                  <a:schemeClr val="accent2">
                    <a:lumMod val="75000"/>
                  </a:schemeClr>
                </a:solidFill>
              </a:rPr>
              <a:t>Clinical Report 2017 - Key Findings</a:t>
            </a:r>
            <a:endParaRPr lang="en-GB" dirty="0">
              <a:solidFill>
                <a:schemeClr val="accent2">
                  <a:lumMod val="75000"/>
                </a:schemeClr>
              </a:solidFill>
            </a:endParaRPr>
          </a:p>
          <a:p>
            <a:pPr marL="0" indent="0" algn="ctr">
              <a:buNone/>
            </a:pPr>
            <a:r>
              <a:rPr lang="en-GB" dirty="0" smtClean="0">
                <a:solidFill>
                  <a:schemeClr val="accent1"/>
                </a:solidFill>
              </a:rPr>
              <a:t>Based on births in England, Scotland and Wales from 1</a:t>
            </a:r>
            <a:r>
              <a:rPr lang="en-GB" baseline="30000" dirty="0" smtClean="0">
                <a:solidFill>
                  <a:schemeClr val="accent1"/>
                </a:solidFill>
              </a:rPr>
              <a:t>st</a:t>
            </a:r>
            <a:r>
              <a:rPr lang="en-GB" dirty="0" smtClean="0">
                <a:solidFill>
                  <a:schemeClr val="accent1"/>
                </a:solidFill>
              </a:rPr>
              <a:t> April 2015 to 31</a:t>
            </a:r>
            <a:r>
              <a:rPr lang="en-GB" baseline="30000" dirty="0" smtClean="0">
                <a:solidFill>
                  <a:schemeClr val="accent1"/>
                </a:solidFill>
              </a:rPr>
              <a:t>st</a:t>
            </a:r>
            <a:r>
              <a:rPr lang="en-GB" dirty="0" smtClean="0">
                <a:solidFill>
                  <a:schemeClr val="accent1"/>
                </a:solidFill>
              </a:rPr>
              <a:t> March 2016</a:t>
            </a:r>
          </a:p>
          <a:p>
            <a:pPr marL="0" indent="0" algn="ctr">
              <a:buNone/>
            </a:pPr>
            <a:endParaRPr lang="en-GB" dirty="0" smtClean="0">
              <a:solidFill>
                <a:schemeClr val="accent1"/>
              </a:solidFill>
            </a:endParaRPr>
          </a:p>
        </p:txBody>
      </p:sp>
    </p:spTree>
    <p:extLst>
      <p:ext uri="{BB962C8B-B14F-4D97-AF65-F5344CB8AC3E}">
        <p14:creationId xmlns:p14="http://schemas.microsoft.com/office/powerpoint/2010/main" val="1247518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7" name="Content Placeholder 6"/>
          <p:cNvSpPr>
            <a:spLocks noGrp="1"/>
          </p:cNvSpPr>
          <p:nvPr>
            <p:ph idx="1"/>
          </p:nvPr>
        </p:nvSpPr>
        <p:spPr/>
        <p:txBody>
          <a:bodyPr/>
          <a:lstStyle/>
          <a:p>
            <a:r>
              <a:rPr lang="en-GB" dirty="0" smtClean="0"/>
              <a:t>96% of trusts contributed data to the clinical report</a:t>
            </a:r>
          </a:p>
          <a:p>
            <a:r>
              <a:rPr lang="en-GB" dirty="0" smtClean="0"/>
              <a:t>92% of births are ascertained in the dataset</a:t>
            </a:r>
          </a:p>
          <a:p>
            <a:r>
              <a:rPr lang="en-GB" dirty="0" smtClean="0"/>
              <a:t>Selection of measures through a process of evaluation – clinical relevance, power, and feasibility</a:t>
            </a:r>
          </a:p>
          <a:p>
            <a:r>
              <a:rPr lang="en-GB" dirty="0" smtClean="0"/>
              <a:t>New information </a:t>
            </a:r>
          </a:p>
          <a:p>
            <a:r>
              <a:rPr lang="en-GB" dirty="0" smtClean="0"/>
              <a:t>Robust risk adjustment</a:t>
            </a:r>
          </a:p>
        </p:txBody>
      </p:sp>
    </p:spTree>
    <p:extLst>
      <p:ext uri="{BB962C8B-B14F-4D97-AF65-F5344CB8AC3E}">
        <p14:creationId xmlns:p14="http://schemas.microsoft.com/office/powerpoint/2010/main" val="20067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Contextual Findings</a:t>
            </a:r>
            <a:endParaRPr lang="en-GB" dirty="0"/>
          </a:p>
        </p:txBody>
      </p:sp>
    </p:spTree>
    <p:extLst>
      <p:ext uri="{BB962C8B-B14F-4D97-AF65-F5344CB8AC3E}">
        <p14:creationId xmlns:p14="http://schemas.microsoft.com/office/powerpoint/2010/main" val="41250129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35" y="1739293"/>
            <a:ext cx="4252633" cy="4246141"/>
          </a:xfrm>
        </p:spPr>
        <p:txBody>
          <a:bodyPr>
            <a:normAutofit fontScale="90000"/>
          </a:bodyPr>
          <a:lstStyle/>
          <a:p>
            <a:pPr lvl="0"/>
            <a:r>
              <a:rPr lang="en-GB" b="0" dirty="0" smtClean="0"/>
              <a:t/>
            </a:r>
            <a:br>
              <a:rPr lang="en-GB" b="0" dirty="0" smtClean="0"/>
            </a:br>
            <a:r>
              <a:rPr lang="en-GB" b="0" dirty="0" smtClean="0"/>
              <a:t>First national record of booking BMI</a:t>
            </a:r>
            <a:br>
              <a:rPr lang="en-GB" b="0" dirty="0" smtClean="0"/>
            </a:br>
            <a:r>
              <a:rPr lang="en-GB" b="0" dirty="0" smtClean="0"/>
              <a:t/>
            </a:r>
            <a:br>
              <a:rPr lang="en-GB" b="0" dirty="0" smtClean="0"/>
            </a:br>
            <a:r>
              <a:rPr lang="en-GB" b="0" dirty="0" smtClean="0"/>
              <a:t>47.3% of pregnant women had a normal BMI (18.5-25)</a:t>
            </a:r>
            <a:br>
              <a:rPr lang="en-GB" b="0" dirty="0" smtClean="0"/>
            </a:br>
            <a:r>
              <a:rPr lang="en-GB" b="0" dirty="0" smtClean="0"/>
              <a:t/>
            </a:r>
            <a:br>
              <a:rPr lang="en-GB" b="0" dirty="0" smtClean="0"/>
            </a:br>
            <a:r>
              <a:rPr lang="en-GB" b="0" dirty="0" smtClean="0"/>
              <a:t>21.3% had a booking BMI of 30 or over</a:t>
            </a:r>
            <a:r>
              <a:rPr lang="en-GB" b="0" dirty="0"/>
              <a:t/>
            </a:r>
            <a:br>
              <a:rPr lang="en-GB" b="0" dirty="0"/>
            </a:br>
            <a:endParaRPr lang="en-GB" b="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37316" y="2066108"/>
            <a:ext cx="3590993" cy="3592513"/>
          </a:xfrm>
        </p:spPr>
      </p:pic>
      <p:sp>
        <p:nvSpPr>
          <p:cNvPr id="4" name="Title 3"/>
          <p:cNvSpPr txBox="1">
            <a:spLocks/>
          </p:cNvSpPr>
          <p:nvPr/>
        </p:nvSpPr>
        <p:spPr>
          <a:xfrm>
            <a:off x="2726452" y="387626"/>
            <a:ext cx="6066032" cy="90593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r">
              <a:lnSpc>
                <a:spcPct val="50000"/>
              </a:lnSpc>
            </a:pPr>
            <a:r>
              <a:rPr lang="en-GB" sz="2600" dirty="0" smtClean="0"/>
              <a:t>Clinical Report 2017</a:t>
            </a:r>
          </a:p>
          <a:p>
            <a:pPr algn="r">
              <a:lnSpc>
                <a:spcPct val="100000"/>
              </a:lnSpc>
            </a:pPr>
            <a:endParaRPr lang="en-GB" sz="1800" b="0" dirty="0" smtClean="0"/>
          </a:p>
          <a:p>
            <a:pPr algn="r">
              <a:lnSpc>
                <a:spcPct val="100000"/>
              </a:lnSpc>
            </a:pPr>
            <a:r>
              <a:rPr lang="en-GB" sz="1800" b="0" dirty="0"/>
              <a:t>Based on births in England, Scotland and Wales </a:t>
            </a:r>
            <a:endParaRPr lang="en-GB" sz="1800" b="0" dirty="0" smtClean="0"/>
          </a:p>
          <a:p>
            <a:pPr algn="r">
              <a:lnSpc>
                <a:spcPct val="100000"/>
              </a:lnSpc>
            </a:pPr>
            <a:r>
              <a:rPr lang="en-GB" sz="1800" b="0" dirty="0" smtClean="0"/>
              <a:t>from </a:t>
            </a:r>
            <a:r>
              <a:rPr lang="en-GB" sz="1800" b="0" dirty="0"/>
              <a:t>1</a:t>
            </a:r>
            <a:r>
              <a:rPr lang="en-GB" sz="1800" b="0" baseline="30000" dirty="0"/>
              <a:t>st</a:t>
            </a:r>
            <a:r>
              <a:rPr lang="en-GB" sz="1800" b="0" dirty="0"/>
              <a:t> </a:t>
            </a:r>
            <a:r>
              <a:rPr lang="en-GB" sz="1800" b="0" dirty="0" smtClean="0"/>
              <a:t>April 2015 </a:t>
            </a:r>
            <a:r>
              <a:rPr lang="en-GB" sz="1800" b="0" dirty="0"/>
              <a:t>to 31</a:t>
            </a:r>
            <a:r>
              <a:rPr lang="en-GB" sz="1800" b="0" baseline="30000" dirty="0"/>
              <a:t>st</a:t>
            </a:r>
            <a:r>
              <a:rPr lang="en-GB" sz="1800" b="0" dirty="0"/>
              <a:t> March </a:t>
            </a:r>
            <a:r>
              <a:rPr lang="en-GB" sz="1800" b="0" dirty="0" smtClean="0"/>
              <a:t>2016</a:t>
            </a:r>
            <a:endParaRPr lang="en-GB" sz="1800" b="0" dirty="0"/>
          </a:p>
        </p:txBody>
      </p:sp>
      <p:sp>
        <p:nvSpPr>
          <p:cNvPr id="7" name="Title 1"/>
          <p:cNvSpPr txBox="1">
            <a:spLocks/>
          </p:cNvSpPr>
          <p:nvPr/>
        </p:nvSpPr>
        <p:spPr>
          <a:xfrm>
            <a:off x="668992" y="1192778"/>
            <a:ext cx="7886700" cy="9516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dirty="0" smtClean="0"/>
              <a:t>Maternal BMI at booking	</a:t>
            </a:r>
            <a:endParaRPr lang="en-GB" dirty="0"/>
          </a:p>
        </p:txBody>
      </p:sp>
    </p:spTree>
    <p:extLst>
      <p:ext uri="{BB962C8B-B14F-4D97-AF65-F5344CB8AC3E}">
        <p14:creationId xmlns:p14="http://schemas.microsoft.com/office/powerpoint/2010/main" val="42514324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92" y="2065063"/>
            <a:ext cx="4185397" cy="4354509"/>
          </a:xfrm>
        </p:spPr>
        <p:txBody>
          <a:bodyPr>
            <a:normAutofit/>
          </a:bodyPr>
          <a:lstStyle/>
          <a:p>
            <a:pPr lvl="0"/>
            <a:r>
              <a:rPr lang="en-GB" b="0" dirty="0" smtClean="0"/>
              <a:t>52.5</a:t>
            </a:r>
            <a:r>
              <a:rPr lang="en-GB" b="0" dirty="0"/>
              <a:t>% of women giving birth are aged 30 or </a:t>
            </a:r>
            <a:r>
              <a:rPr lang="en-GB" b="0" dirty="0" smtClean="0"/>
              <a:t>over</a:t>
            </a:r>
            <a:br>
              <a:rPr lang="en-GB" b="0" dirty="0" smtClean="0"/>
            </a:br>
            <a:r>
              <a:rPr lang="en-GB" b="0" dirty="0"/>
              <a:t/>
            </a:r>
            <a:br>
              <a:rPr lang="en-GB" b="0" dirty="0"/>
            </a:br>
            <a:r>
              <a:rPr lang="en-GB" b="0" dirty="0" smtClean="0"/>
              <a:t>1/7 are over the age of 35</a:t>
            </a:r>
            <a:br>
              <a:rPr lang="en-GB" b="0" dirty="0" smtClean="0"/>
            </a:br>
            <a:r>
              <a:rPr lang="en-GB" b="0" dirty="0" smtClean="0"/>
              <a:t/>
            </a:r>
            <a:br>
              <a:rPr lang="en-GB" b="0" dirty="0" smtClean="0"/>
            </a:br>
            <a:r>
              <a:rPr lang="en-GB" b="0" dirty="0" smtClean="0"/>
              <a:t>In England </a:t>
            </a:r>
            <a:r>
              <a:rPr lang="en-GB" b="0" dirty="0"/>
              <a:t>and </a:t>
            </a:r>
            <a:r>
              <a:rPr lang="en-GB" b="0" dirty="0" smtClean="0"/>
              <a:t>Scotland, 2.7% primiparous women were 40 or over.</a:t>
            </a:r>
            <a:r>
              <a:rPr lang="en-GB" b="0" dirty="0"/>
              <a:t/>
            </a:r>
            <a:br>
              <a:rPr lang="en-GB" b="0" dirty="0"/>
            </a:br>
            <a:endParaRPr lang="en-GB"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848" y="1350625"/>
            <a:ext cx="4652682" cy="4652682"/>
          </a:xfrm>
          <a:prstGeom prst="rect">
            <a:avLst/>
          </a:prstGeom>
        </p:spPr>
      </p:pic>
      <p:sp>
        <p:nvSpPr>
          <p:cNvPr id="5" name="Title 1"/>
          <p:cNvSpPr txBox="1">
            <a:spLocks/>
          </p:cNvSpPr>
          <p:nvPr/>
        </p:nvSpPr>
        <p:spPr>
          <a:xfrm>
            <a:off x="668992" y="1192778"/>
            <a:ext cx="7886700" cy="9516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dirty="0" smtClean="0"/>
              <a:t>Maternal age at time of birth</a:t>
            </a:r>
            <a:endParaRPr lang="en-GB" dirty="0"/>
          </a:p>
        </p:txBody>
      </p:sp>
    </p:spTree>
    <p:extLst>
      <p:ext uri="{BB962C8B-B14F-4D97-AF65-F5344CB8AC3E}">
        <p14:creationId xmlns:p14="http://schemas.microsoft.com/office/powerpoint/2010/main" val="25918266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97" y="3130826"/>
            <a:ext cx="4345292" cy="2763077"/>
          </a:xfrm>
        </p:spPr>
        <p:txBody>
          <a:bodyPr>
            <a:noAutofit/>
          </a:bodyPr>
          <a:lstStyle/>
          <a:p>
            <a:pPr lvl="0"/>
            <a:r>
              <a:rPr lang="en-GB" b="0" dirty="0" smtClean="0"/>
              <a:t>Increasing </a:t>
            </a:r>
            <a:r>
              <a:rPr lang="en-GB" b="0" dirty="0"/>
              <a:t>access to midwife-led birth settings is a national priority </a:t>
            </a:r>
            <a:br>
              <a:rPr lang="en-GB" b="0" dirty="0"/>
            </a:br>
            <a:r>
              <a:rPr lang="en-GB" b="0" dirty="0" smtClean="0"/>
              <a:t/>
            </a:r>
            <a:br>
              <a:rPr lang="en-GB" b="0" dirty="0" smtClean="0"/>
            </a:br>
            <a:r>
              <a:rPr lang="en-GB" b="0" dirty="0"/>
              <a:t/>
            </a:r>
            <a:br>
              <a:rPr lang="en-GB" b="0" dirty="0"/>
            </a:br>
            <a:r>
              <a:rPr lang="en-GB" b="0" dirty="0" smtClean="0"/>
              <a:t>… only around 13% of women give birth in a midwife-led setting</a:t>
            </a:r>
            <a:endParaRPr lang="en-GB"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88" y="2105726"/>
            <a:ext cx="4320032" cy="3600704"/>
          </a:xfrm>
          <a:prstGeom prst="rect">
            <a:avLst/>
          </a:prstGeom>
        </p:spPr>
      </p:pic>
      <p:sp>
        <p:nvSpPr>
          <p:cNvPr id="5" name="Title 1"/>
          <p:cNvSpPr txBox="1">
            <a:spLocks/>
          </p:cNvSpPr>
          <p:nvPr/>
        </p:nvSpPr>
        <p:spPr>
          <a:xfrm>
            <a:off x="668992" y="1192778"/>
            <a:ext cx="7886700" cy="9516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dirty="0" smtClean="0"/>
              <a:t>Place of birth</a:t>
            </a:r>
            <a:endParaRPr lang="en-GB" dirty="0"/>
          </a:p>
        </p:txBody>
      </p:sp>
    </p:spTree>
    <p:extLst>
      <p:ext uri="{BB962C8B-B14F-4D97-AF65-F5344CB8AC3E}">
        <p14:creationId xmlns:p14="http://schemas.microsoft.com/office/powerpoint/2010/main" val="41671868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0121" y="3049870"/>
            <a:ext cx="8016935" cy="3724979"/>
          </a:xfrm>
          <a:prstGeom prst="rect">
            <a:avLst/>
          </a:prstGeom>
        </p:spPr>
      </p:pic>
      <p:sp>
        <p:nvSpPr>
          <p:cNvPr id="5" name="Title 1"/>
          <p:cNvSpPr txBox="1">
            <a:spLocks/>
          </p:cNvSpPr>
          <p:nvPr/>
        </p:nvSpPr>
        <p:spPr>
          <a:xfrm>
            <a:off x="668992" y="1192778"/>
            <a:ext cx="7886700" cy="9516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dirty="0" smtClean="0"/>
              <a:t>Preterm birth</a:t>
            </a:r>
            <a:endParaRPr lang="en-GB" dirty="0"/>
          </a:p>
        </p:txBody>
      </p:sp>
      <p:sp>
        <p:nvSpPr>
          <p:cNvPr id="2" name="Title 1"/>
          <p:cNvSpPr>
            <a:spLocks noGrp="1"/>
          </p:cNvSpPr>
          <p:nvPr>
            <p:ph type="title"/>
          </p:nvPr>
        </p:nvSpPr>
        <p:spPr>
          <a:xfrm>
            <a:off x="668992" y="1934478"/>
            <a:ext cx="7988064" cy="1403880"/>
          </a:xfrm>
        </p:spPr>
        <p:txBody>
          <a:bodyPr>
            <a:noAutofit/>
          </a:bodyPr>
          <a:lstStyle/>
          <a:p>
            <a:pPr lvl="0"/>
            <a:r>
              <a:rPr lang="en-GB" b="0" dirty="0" smtClean="0"/>
              <a:t>6.3% </a:t>
            </a:r>
            <a:r>
              <a:rPr lang="en-GB" b="0" dirty="0"/>
              <a:t>of singleton babies </a:t>
            </a:r>
            <a:r>
              <a:rPr lang="en-GB" b="0" dirty="0" smtClean="0"/>
              <a:t>were born preterm</a:t>
            </a:r>
            <a:br>
              <a:rPr lang="en-GB" b="0" dirty="0" smtClean="0"/>
            </a:br>
            <a:r>
              <a:rPr lang="en-GB" b="0" dirty="0" smtClean="0"/>
              <a:t>57.8% </a:t>
            </a:r>
            <a:r>
              <a:rPr lang="en-GB" b="0" dirty="0"/>
              <a:t>of </a:t>
            </a:r>
            <a:r>
              <a:rPr lang="en-GB" b="0" dirty="0" smtClean="0"/>
              <a:t>multiple birth babies were born preterm</a:t>
            </a:r>
            <a:endParaRPr lang="en-GB" b="0" dirty="0"/>
          </a:p>
        </p:txBody>
      </p:sp>
    </p:spTree>
    <p:extLst>
      <p:ext uri="{BB962C8B-B14F-4D97-AF65-F5344CB8AC3E}">
        <p14:creationId xmlns:p14="http://schemas.microsoft.com/office/powerpoint/2010/main" val="3771062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Measures of Care: Findings</a:t>
            </a:r>
            <a:endParaRPr lang="en-GB" dirty="0"/>
          </a:p>
        </p:txBody>
      </p:sp>
    </p:spTree>
    <p:extLst>
      <p:ext uri="{BB962C8B-B14F-4D97-AF65-F5344CB8AC3E}">
        <p14:creationId xmlns:p14="http://schemas.microsoft.com/office/powerpoint/2010/main" val="645401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1" y="2326506"/>
            <a:ext cx="1451715" cy="1512169"/>
          </a:xfrm>
          <a:prstGeom prst="rect">
            <a:avLst/>
          </a:prstGeom>
        </p:spPr>
      </p:pic>
      <p:sp>
        <p:nvSpPr>
          <p:cNvPr id="5" name="Rounded Rectangle 4"/>
          <p:cNvSpPr/>
          <p:nvPr/>
        </p:nvSpPr>
        <p:spPr>
          <a:xfrm>
            <a:off x="3698696" y="5103853"/>
            <a:ext cx="1746607" cy="138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Project Team</a:t>
            </a:r>
            <a:endParaRPr lang="en-GB" dirty="0"/>
          </a:p>
        </p:txBody>
      </p:sp>
      <p:sp>
        <p:nvSpPr>
          <p:cNvPr id="6" name="Rounded Rectangle 5"/>
          <p:cNvSpPr/>
          <p:nvPr/>
        </p:nvSpPr>
        <p:spPr>
          <a:xfrm>
            <a:off x="1133581" y="5103852"/>
            <a:ext cx="1746607" cy="138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Clinical Reference Group</a:t>
            </a:r>
            <a:endParaRPr lang="en-GB" dirty="0"/>
          </a:p>
        </p:txBody>
      </p:sp>
      <p:sp>
        <p:nvSpPr>
          <p:cNvPr id="7" name="Rounded Rectangle 6"/>
          <p:cNvSpPr/>
          <p:nvPr/>
        </p:nvSpPr>
        <p:spPr>
          <a:xfrm>
            <a:off x="6263811" y="5103853"/>
            <a:ext cx="1746607" cy="138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Women and Families Involvement Group</a:t>
            </a:r>
            <a:endParaRPr lang="en-GB" dirty="0"/>
          </a:p>
        </p:txBody>
      </p:sp>
      <p:cxnSp>
        <p:nvCxnSpPr>
          <p:cNvPr id="9" name="Straight Arrow Connector 8"/>
          <p:cNvCxnSpPr>
            <a:endCxn id="5" idx="1"/>
          </p:cNvCxnSpPr>
          <p:nvPr/>
        </p:nvCxnSpPr>
        <p:spPr>
          <a:xfrm>
            <a:off x="2880188" y="5797357"/>
            <a:ext cx="81850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3"/>
          </p:cNvCxnSpPr>
          <p:nvPr/>
        </p:nvCxnSpPr>
        <p:spPr>
          <a:xfrm flipH="1">
            <a:off x="5445303" y="5797357"/>
            <a:ext cx="81850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28" y="3959873"/>
            <a:ext cx="1236202" cy="54285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928" y="3369815"/>
            <a:ext cx="995509" cy="559607"/>
          </a:xfrm>
          <a:prstGeom prst="rect">
            <a:avLst/>
          </a:prstGeom>
        </p:spPr>
      </p:pic>
      <p:pic>
        <p:nvPicPr>
          <p:cNvPr id="1026" name="Picture 2" descr="Image result for BAP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7130" y="3740430"/>
            <a:ext cx="1024345" cy="768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MFM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6971" y="2770060"/>
            <a:ext cx="2628234" cy="970370"/>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82" y="2014544"/>
            <a:ext cx="1166792" cy="777234"/>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9751" y="2077330"/>
            <a:ext cx="1010882" cy="668978"/>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5469" y="1998114"/>
            <a:ext cx="1489438" cy="843388"/>
          </a:xfrm>
          <a:prstGeom prst="rect">
            <a:avLst/>
          </a:prstGeom>
        </p:spPr>
      </p:pic>
      <p:pic>
        <p:nvPicPr>
          <p:cNvPr id="22" name="Picture 4" descr="http://www.binocar.org/content/ISD%20Scotland.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7408" y="1412748"/>
            <a:ext cx="686009" cy="60398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mage result for nhs digital log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3082" y="1421604"/>
            <a:ext cx="795976" cy="6176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welsh informatics servic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0608" y="1427741"/>
            <a:ext cx="1201899" cy="532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liss charity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70840" y="4206048"/>
            <a:ext cx="952730" cy="612655"/>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11"/>
          <p:cNvPicPr>
            <a:picLocks noGrp="1" noChangeAspect="1"/>
          </p:cNvPicPr>
          <p:nvPr>
            <p:ph idx="1"/>
          </p:nvPr>
        </p:nvPicPr>
        <p:blipFill>
          <a:blip r:embed="rId16" cstate="print">
            <a:extLst>
              <a:ext uri="{28A0092B-C50C-407E-A947-70E740481C1C}">
                <a14:useLocalDpi xmlns:a14="http://schemas.microsoft.com/office/drawing/2010/main" val="0"/>
              </a:ext>
            </a:extLst>
          </a:blip>
          <a:stretch>
            <a:fillRect/>
          </a:stretch>
        </p:blipFill>
        <p:spPr>
          <a:xfrm>
            <a:off x="5146576" y="1607246"/>
            <a:ext cx="3809729" cy="2857297"/>
          </a:xfr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08871" y="2912343"/>
            <a:ext cx="795436" cy="877210"/>
          </a:xfrm>
          <a:prstGeom prst="rect">
            <a:avLst/>
          </a:prstGeom>
        </p:spPr>
      </p:pic>
      <p:pic>
        <p:nvPicPr>
          <p:cNvPr id="26" name="Picture 2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75183" y="2114190"/>
            <a:ext cx="1363735" cy="1264235"/>
          </a:xfrm>
          <a:prstGeom prst="rect">
            <a:avLst/>
          </a:prstGeom>
        </p:spPr>
      </p:pic>
      <p:pic>
        <p:nvPicPr>
          <p:cNvPr id="16" name="Picture 15"/>
          <p:cNvPicPr>
            <a:picLocks noChangeAspect="1"/>
          </p:cNvPicPr>
          <p:nvPr/>
        </p:nvPicPr>
        <p:blipFill>
          <a:blip r:embed="rId19"/>
          <a:stretch>
            <a:fillRect/>
          </a:stretch>
        </p:blipFill>
        <p:spPr>
          <a:xfrm>
            <a:off x="3634530" y="1405273"/>
            <a:ext cx="1241741" cy="934587"/>
          </a:xfrm>
          <a:prstGeom prst="rect">
            <a:avLst/>
          </a:prstGeom>
        </p:spPr>
      </p:pic>
      <p:pic>
        <p:nvPicPr>
          <p:cNvPr id="17" name="Picture 1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30061" y="3035895"/>
            <a:ext cx="1090761" cy="1134391"/>
          </a:xfrm>
          <a:prstGeom prst="rect">
            <a:avLst/>
          </a:prstGeom>
        </p:spPr>
      </p:pic>
      <p:pic>
        <p:nvPicPr>
          <p:cNvPr id="28" name="Pictur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24517" y="3849008"/>
            <a:ext cx="955466" cy="843529"/>
          </a:xfrm>
          <a:prstGeom prst="rect">
            <a:avLst/>
          </a:prstGeom>
        </p:spPr>
      </p:pic>
      <p:pic>
        <p:nvPicPr>
          <p:cNvPr id="25" name="Picture 2" descr="http://www.lshtm.ac.uk/aboutus/governanceandorganisation/aas/extrel/lshtm_logo.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4154" y="4501428"/>
            <a:ext cx="1080120" cy="56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205F5A-6363-438D-A762-6E7D12390F23}" type="slidenum">
              <a:rPr lang="en-GB" smtClean="0"/>
              <a:t>70</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931812960"/>
              </p:ext>
            </p:extLst>
          </p:nvPr>
        </p:nvGraphicFramePr>
        <p:xfrm>
          <a:off x="338203" y="1427973"/>
          <a:ext cx="8492646" cy="4775764"/>
        </p:xfrm>
        <a:graphic>
          <a:graphicData uri="http://schemas.openxmlformats.org/drawingml/2006/table">
            <a:tbl>
              <a:tblPr firstRow="1" firstCol="1" bandRow="1"/>
              <a:tblGrid>
                <a:gridCol w="1109644"/>
                <a:gridCol w="5611884"/>
                <a:gridCol w="654659"/>
                <a:gridCol w="601012"/>
                <a:gridCol w="515447"/>
              </a:tblGrid>
              <a:tr h="482584">
                <a:tc>
                  <a:txBody>
                    <a:bodyPr/>
                    <a:lstStyle/>
                    <a:p>
                      <a:pPr algn="l">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 measure category</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Measure title</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England </a:t>
                      </a:r>
                      <a:endParaRPr lang="en-GB"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Scotland</a:t>
                      </a:r>
                      <a:endParaRPr lang="en-GB"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Wales</a:t>
                      </a:r>
                      <a:endParaRPr lang="en-GB"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06">
                <a:tc>
                  <a:txBody>
                    <a:bodyPr/>
                    <a:lstStyle/>
                    <a:p>
                      <a:pPr algn="l">
                        <a:spcAft>
                          <a:spcPts val="0"/>
                        </a:spcAft>
                      </a:pP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Antenatal care</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women </a:t>
                      </a:r>
                      <a:r>
                        <a:rPr lang="en-GB" sz="110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 were smokers at booking who smoke</a:t>
                      </a:r>
                      <a:r>
                        <a:rPr lang="en-GB" sz="1100" u="none"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t>
                      </a: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time of birth</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rowSpan="7">
                  <a:txBody>
                    <a:bodyPr/>
                    <a:lstStyle/>
                    <a:p>
                      <a:pPr algn="l">
                        <a:spcAft>
                          <a:spcPts val="0"/>
                        </a:spcAft>
                      </a:pPr>
                      <a:r>
                        <a:rPr lang="en-GB" sz="11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Intrapartum</a:t>
                      </a:r>
                      <a:r>
                        <a:rPr lang="en-GB"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Care</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dirty="0">
                          <a:effectLst/>
                          <a:latin typeface="Arial" panose="020B0604020202020204" pitchFamily="34" charset="0"/>
                          <a:ea typeface="Times New Roman" panose="02020603050405020304" pitchFamily="18" charset="0"/>
                          <a:cs typeface="Times New Roman" panose="02020603050405020304" pitchFamily="18" charset="0"/>
                        </a:rPr>
                        <a:t>Proportion of women with induced labour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vMerge="1">
                  <a:txBody>
                    <a:bodyPr/>
                    <a:lstStyle/>
                    <a:p>
                      <a:endParaRPr lang="en-GB"/>
                    </a:p>
                  </a:txBody>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women with a spontaneous vaginal birth</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vMerge="1">
                  <a:txBody>
                    <a:bodyPr/>
                    <a:lstStyle/>
                    <a:p>
                      <a:endParaRPr lang="en-GB"/>
                    </a:p>
                  </a:txBody>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vaginal births with an episiotomy</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vMerge="1">
                  <a:txBody>
                    <a:bodyPr/>
                    <a:lstStyle/>
                    <a:p>
                      <a:endParaRPr lang="en-GB"/>
                    </a:p>
                  </a:txBody>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women having an instrumental birth</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vMerge="1">
                  <a:txBody>
                    <a:bodyPr/>
                    <a:lstStyle/>
                    <a:p>
                      <a:endParaRPr lang="en-GB"/>
                    </a:p>
                  </a:txBody>
                  <a:tcPr/>
                </a:tc>
                <a:tc>
                  <a:txBody>
                    <a:bodyPr/>
                    <a:lstStyle/>
                    <a:p>
                      <a:pPr algn="l">
                        <a:spcAft>
                          <a:spcPts val="0"/>
                        </a:spcAft>
                      </a:pPr>
                      <a:r>
                        <a:rPr lang="en-GB" sz="110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women having a caesarean section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52611">
                <a:tc vMerge="1">
                  <a:txBody>
                    <a:bodyPr/>
                    <a:lstStyle/>
                    <a:p>
                      <a:endParaRPr lang="en-GB"/>
                    </a:p>
                  </a:txBody>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elective deliveries performed at &lt;39 weeks of gestation without a documented clinical indication</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VBAC rate </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rowSpan="3">
                  <a:txBody>
                    <a:bodyPr/>
                    <a:lstStyle/>
                    <a:p>
                      <a:pPr algn="l">
                        <a:spcAft>
                          <a:spcPts val="0"/>
                        </a:spcAft>
                      </a:pP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Maternal morbidity</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vaginal births with a 3/4</a:t>
                      </a:r>
                      <a:r>
                        <a:rPr lang="en-GB" sz="1100" i="0" u="none"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degree perineal tear</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vMerge="1">
                  <a:txBody>
                    <a:bodyPr/>
                    <a:lstStyle/>
                    <a:p>
                      <a:endParaRPr lang="en-GB"/>
                    </a:p>
                  </a:txBody>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women with severe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PPH (&gt;1500ml)</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52611">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women readmitted to hospital as an emergency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within 42</a:t>
                      </a:r>
                      <a:r>
                        <a:rPr lang="en-GB" sz="1100" i="0" u="none"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days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giving birth</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4167">
                <a:tc rowSpan="5">
                  <a:txBody>
                    <a:bodyPr/>
                    <a:lstStyle/>
                    <a:p>
                      <a:pPr algn="l">
                        <a:spcAft>
                          <a:spcPts val="0"/>
                        </a:spcAft>
                      </a:pPr>
                      <a:r>
                        <a:rPr lang="en-GB"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Neonatal</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i="0" u="none" dirty="0" smtClean="0">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effectLst/>
                          <a:latin typeface="Arial" panose="020B0604020202020204" pitchFamily="34" charset="0"/>
                          <a:ea typeface="Times New Roman" panose="02020603050405020304" pitchFamily="18" charset="0"/>
                          <a:cs typeface="Times New Roman" panose="02020603050405020304" pitchFamily="18" charset="0"/>
                        </a:rPr>
                        <a:t>of small-for-gestational age babies born ≥37 weeks who are not delivered before 40+0 weeks</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vMerge="1">
                  <a:txBody>
                    <a:bodyPr/>
                    <a:lstStyle/>
                    <a:p>
                      <a:endParaRPr lang="en-GB"/>
                    </a:p>
                  </a:txBody>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singleton, term, </a:t>
                      </a:r>
                      <a:r>
                        <a:rPr lang="en-GB" sz="1100" i="0" u="non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liveborn</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infants with a 5-minute Apgar score of less than 7</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0206">
                <a:tc vMerge="1">
                  <a:txBody>
                    <a:bodyPr/>
                    <a:lstStyle/>
                    <a:p>
                      <a:endParaRPr lang="en-GB"/>
                    </a:p>
                  </a:txBody>
                  <a:tcPr/>
                </a:tc>
                <a:tc>
                  <a:txBody>
                    <a:bodyPr/>
                    <a:lstStyle/>
                    <a:p>
                      <a:pPr algn="l">
                        <a:spcAft>
                          <a:spcPts val="0"/>
                        </a:spcAft>
                      </a:pP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a:t>
                      </a:r>
                      <a:r>
                        <a:rPr lang="en-GB" sz="1100" i="0" u="non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liveborn</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babies with skin to skin contact within 1 hour of birth</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GB" sz="1100" u="non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0206">
                <a:tc vMerge="1">
                  <a:txBody>
                    <a:bodyPr/>
                    <a:lstStyle/>
                    <a:p>
                      <a:endParaRPr lang="en-GB"/>
                    </a:p>
                  </a:txBody>
                  <a:tcPr/>
                </a:tc>
                <a:tc>
                  <a:txBody>
                    <a:bodyPr/>
                    <a:lstStyle/>
                    <a:p>
                      <a:pPr algn="l">
                        <a:spcAft>
                          <a:spcPts val="0"/>
                        </a:spcAft>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a:t>
                      </a:r>
                      <a:r>
                        <a:rPr lang="en-GB" sz="1100" i="0" u="non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liveborn</a:t>
                      </a:r>
                      <a:r>
                        <a:rPr lang="en-GB" sz="1100" i="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babies who are given breast </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milk for</a:t>
                      </a:r>
                      <a:r>
                        <a:rPr lang="en-GB" sz="1100" i="0" u="none"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first feed</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r>
                        <a:rPr lang="en-GB" sz="11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0206">
                <a:tc vMerge="1">
                  <a:txBody>
                    <a:bodyPr/>
                    <a:lstStyle/>
                    <a:p>
                      <a:pPr algn="l">
                        <a:spcAft>
                          <a:spcPts val="0"/>
                        </a:spcAft>
                      </a:pP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 of </a:t>
                      </a:r>
                      <a:r>
                        <a:rPr lang="en-GB" sz="1100" i="0" u="none"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liveborn</a:t>
                      </a:r>
                      <a:r>
                        <a:rPr lang="en-GB" sz="1100" i="0" u="non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babies who are given breast milk at discharge home</a:t>
                      </a:r>
                      <a:endParaRPr lang="en-GB" sz="1100" i="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en-GB" sz="1100" u="none" dirty="0">
                        <a:effectLst/>
                        <a:latin typeface="Cambria" panose="02040503050406030204" pitchFamily="18" charset="0"/>
                        <a:ea typeface="MS Mincho" panose="02020609040205080304" pitchFamily="49" charset="-128"/>
                        <a:cs typeface="Times New Roman" panose="02020603050405020304" pitchFamily="18" charset="0"/>
                      </a:endParaRPr>
                    </a:p>
                  </a:txBody>
                  <a:tcPr marL="45070" marR="45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22347913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37" y="1205118"/>
            <a:ext cx="7886700" cy="951612"/>
          </a:xfrm>
        </p:spPr>
        <p:txBody>
          <a:bodyPr/>
          <a:lstStyle/>
          <a:p>
            <a:r>
              <a:rPr lang="en-GB" dirty="0" smtClean="0"/>
              <a:t>Smoking Cessation in Pregnancy</a:t>
            </a:r>
            <a:endParaRPr lang="en-GB" dirty="0"/>
          </a:p>
        </p:txBody>
      </p:sp>
      <p:pic>
        <p:nvPicPr>
          <p:cNvPr id="4" name="Picture 3"/>
          <p:cNvPicPr>
            <a:picLocks noChangeAspect="1"/>
          </p:cNvPicPr>
          <p:nvPr/>
        </p:nvPicPr>
        <p:blipFill>
          <a:blip r:embed="rId2"/>
          <a:stretch>
            <a:fillRect/>
          </a:stretch>
        </p:blipFill>
        <p:spPr>
          <a:xfrm>
            <a:off x="0" y="3731270"/>
            <a:ext cx="9257368" cy="1773353"/>
          </a:xfrm>
          <a:prstGeom prst="rect">
            <a:avLst/>
          </a:prstGeom>
        </p:spPr>
      </p:pic>
      <p:sp>
        <p:nvSpPr>
          <p:cNvPr id="5" name="Content Placeholder 2"/>
          <p:cNvSpPr>
            <a:spLocks noGrp="1"/>
          </p:cNvSpPr>
          <p:nvPr>
            <p:ph idx="1"/>
          </p:nvPr>
        </p:nvSpPr>
        <p:spPr>
          <a:xfrm>
            <a:off x="0" y="2240920"/>
            <a:ext cx="9144000" cy="1406160"/>
          </a:xfrm>
        </p:spPr>
        <p:txBody>
          <a:bodyPr/>
          <a:lstStyle/>
          <a:p>
            <a:pPr marL="0" indent="0">
              <a:buNone/>
            </a:pPr>
            <a:r>
              <a:rPr lang="en-GB" b="1" dirty="0" smtClean="0"/>
              <a:t>What is measured: </a:t>
            </a:r>
            <a:r>
              <a:rPr lang="en-GB" dirty="0"/>
              <a:t>Of women who are recorded as being current smokers at their booking </a:t>
            </a:r>
            <a:r>
              <a:rPr lang="en-GB" dirty="0" smtClean="0"/>
              <a:t>visit, the </a:t>
            </a:r>
            <a:r>
              <a:rPr lang="en-GB" dirty="0"/>
              <a:t>proportion who are no longer smokers by the time of birth.</a:t>
            </a:r>
          </a:p>
          <a:p>
            <a:pPr marL="0" indent="0">
              <a:buNone/>
            </a:pPr>
            <a:endParaRPr lang="en-GB" dirty="0"/>
          </a:p>
        </p:txBody>
      </p:sp>
    </p:spTree>
    <p:extLst>
      <p:ext uri="{BB962C8B-B14F-4D97-AF65-F5344CB8AC3E}">
        <p14:creationId xmlns:p14="http://schemas.microsoft.com/office/powerpoint/2010/main" val="13023606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92" y="1192778"/>
            <a:ext cx="7886700" cy="951612"/>
          </a:xfrm>
        </p:spPr>
        <p:txBody>
          <a:bodyPr/>
          <a:lstStyle/>
          <a:p>
            <a:r>
              <a:rPr lang="en-GB" dirty="0" smtClean="0"/>
              <a:t>Smoking cessation in pregnancy	</a:t>
            </a:r>
            <a:endParaRPr lang="en-GB" dirty="0"/>
          </a:p>
        </p:txBody>
      </p:sp>
      <p:grpSp>
        <p:nvGrpSpPr>
          <p:cNvPr id="9" name="Group 2"/>
          <p:cNvGrpSpPr>
            <a:grpSpLocks/>
          </p:cNvGrpSpPr>
          <p:nvPr/>
        </p:nvGrpSpPr>
        <p:grpSpPr bwMode="auto">
          <a:xfrm>
            <a:off x="0" y="6233783"/>
            <a:ext cx="3590925" cy="317501"/>
            <a:chOff x="106946700" y="113734702"/>
            <a:chExt cx="3590925" cy="317603"/>
          </a:xfrm>
        </p:grpSpPr>
        <p:sp>
          <p:nvSpPr>
            <p:cNvPr id="10" name="Text Box 3"/>
            <p:cNvSpPr txBox="1">
              <a:spLocks noChangeArrowheads="1"/>
            </p:cNvSpPr>
            <p:nvPr/>
          </p:nvSpPr>
          <p:spPr bwMode="auto">
            <a:xfrm>
              <a:off x="106946700" y="113734702"/>
              <a:ext cx="3590925" cy="317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anose="020F0502020204030204" pitchFamily="34" charset="0"/>
                </a:rPr>
                <a:t>              England (trusts)	         Wales (health boards)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anose="020F0502020204030204" pitchFamily="34" charset="0"/>
                </a:rPr>
                <a:t>           	      	              </a:t>
              </a:r>
              <a:br>
                <a:rPr kumimoji="0" lang="en-GB" sz="1100" b="0" i="0" u="none" strike="noStrike" cap="none" normalizeH="0" baseline="0" dirty="0" smtClean="0">
                  <a:ln>
                    <a:noFill/>
                  </a:ln>
                  <a:solidFill>
                    <a:srgbClr val="000000"/>
                  </a:solidFill>
                  <a:effectLst/>
                  <a:latin typeface="Calibri" panose="020F0502020204030204" pitchFamily="34" charset="0"/>
                </a:rPr>
              </a:br>
              <a:r>
                <a:rPr kumimoji="0" lang="en-GB" sz="1100" b="0" i="0" u="none" strike="noStrike" cap="none" normalizeH="0" baseline="0" dirty="0" smtClean="0">
                  <a:ln>
                    <a:noFill/>
                  </a:ln>
                  <a:solidFill>
                    <a:srgbClr val="000000"/>
                  </a:solidFill>
                  <a:effectLst/>
                  <a:latin typeface="Calibri" panose="020F0502020204030204" pitchFamily="34" charset="0"/>
                </a:rPr>
                <a:t>          					             </a:t>
              </a:r>
              <a:br>
                <a:rPr kumimoji="0" lang="en-GB" sz="1100" b="0" i="0" u="none" strike="noStrike" cap="none" normalizeH="0" baseline="0" dirty="0" smtClean="0">
                  <a:ln>
                    <a:noFill/>
                  </a:ln>
                  <a:solidFill>
                    <a:srgbClr val="000000"/>
                  </a:solidFill>
                  <a:effectLst/>
                  <a:latin typeface="Calibri" panose="020F0502020204030204" pitchFamily="34" charset="0"/>
                </a:rPr>
              </a:br>
              <a:r>
                <a:rPr kumimoji="0" lang="en-GB" sz="1100" b="0" i="0" u="none" strike="noStrike" cap="none" normalizeH="0" baseline="0" dirty="0" smtClean="0">
                  <a:ln>
                    <a:noFill/>
                  </a:ln>
                  <a:solidFill>
                    <a:srgbClr val="000000"/>
                  </a:solidFill>
                  <a:effectLst/>
                  <a:latin typeface="Calibri" panose="020F0502020204030204" pitchFamily="34" charset="0"/>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Oval 4"/>
            <p:cNvSpPr>
              <a:spLocks noChangeArrowheads="1"/>
            </p:cNvSpPr>
            <p:nvPr/>
          </p:nvSpPr>
          <p:spPr bwMode="auto">
            <a:xfrm>
              <a:off x="109018950" y="113837112"/>
              <a:ext cx="72000" cy="72000"/>
            </a:xfrm>
            <a:prstGeom prst="ellipse">
              <a:avLst/>
            </a:prstGeom>
            <a:solidFill>
              <a:srgbClr val="D2B5E8"/>
            </a:solidFill>
            <a:ln w="9525" algn="ctr">
              <a:solidFill>
                <a:srgbClr val="D2B5E8"/>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Oval 5"/>
            <p:cNvSpPr>
              <a:spLocks noChangeArrowheads="1"/>
            </p:cNvSpPr>
            <p:nvPr/>
          </p:nvSpPr>
          <p:spPr bwMode="auto">
            <a:xfrm>
              <a:off x="107210175" y="113837112"/>
              <a:ext cx="72000" cy="72000"/>
            </a:xfrm>
            <a:prstGeom prst="ellipse">
              <a:avLst/>
            </a:prstGeom>
            <a:solidFill>
              <a:srgbClr val="0464A5"/>
            </a:solidFill>
            <a:ln w="9525" algn="ctr">
              <a:solidFill>
                <a:srgbClr val="0464A5"/>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sp>
        <p:nvSpPr>
          <p:cNvPr id="3" name="Content Placeholder 2"/>
          <p:cNvSpPr>
            <a:spLocks noGrp="1"/>
          </p:cNvSpPr>
          <p:nvPr>
            <p:ph idx="1"/>
          </p:nvPr>
        </p:nvSpPr>
        <p:spPr>
          <a:xfrm>
            <a:off x="0" y="2466593"/>
            <a:ext cx="4145056" cy="3592788"/>
          </a:xfrm>
        </p:spPr>
        <p:txBody>
          <a:bodyPr>
            <a:normAutofit/>
          </a:bodyPr>
          <a:lstStyle/>
          <a:p>
            <a:pPr marL="0" indent="0">
              <a:buNone/>
            </a:pPr>
            <a:r>
              <a:rPr lang="en-GB" b="1" dirty="0" smtClean="0"/>
              <a:t>Of </a:t>
            </a:r>
            <a:r>
              <a:rPr lang="en-GB" dirty="0" smtClean="0"/>
              <a:t>women </a:t>
            </a:r>
            <a:r>
              <a:rPr lang="en-GB" dirty="0"/>
              <a:t>who are recorded as being current smokers at their booking </a:t>
            </a:r>
            <a:r>
              <a:rPr lang="en-GB" dirty="0" smtClean="0"/>
              <a:t>visit</a:t>
            </a:r>
          </a:p>
          <a:p>
            <a:pPr marL="0" indent="0">
              <a:buNone/>
            </a:pPr>
            <a:r>
              <a:rPr lang="en-GB" dirty="0" smtClean="0"/>
              <a:t>the </a:t>
            </a:r>
            <a:r>
              <a:rPr lang="en-GB" dirty="0"/>
              <a:t>proportion who are </a:t>
            </a:r>
            <a:r>
              <a:rPr lang="en-GB" b="1" dirty="0"/>
              <a:t>no longer smokers</a:t>
            </a:r>
            <a:r>
              <a:rPr lang="en-GB" dirty="0"/>
              <a:t> by the time of birth</a:t>
            </a:r>
            <a:r>
              <a:rPr lang="en-GB" dirty="0" smtClean="0"/>
              <a:t>.</a:t>
            </a:r>
          </a:p>
          <a:p>
            <a:pPr marL="0" indent="0">
              <a:buNone/>
            </a:pP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7072"/>
          <a:stretch/>
        </p:blipFill>
        <p:spPr>
          <a:xfrm>
            <a:off x="4068856" y="2466593"/>
            <a:ext cx="5075144" cy="3060883"/>
          </a:xfrm>
          <a:prstGeom prst="rect">
            <a:avLst/>
          </a:prstGeom>
        </p:spPr>
      </p:pic>
    </p:spTree>
    <p:extLst>
      <p:ext uri="{BB962C8B-B14F-4D97-AF65-F5344CB8AC3E}">
        <p14:creationId xmlns:p14="http://schemas.microsoft.com/office/powerpoint/2010/main" val="27997916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Induction of labour</a:t>
            </a:r>
            <a:endParaRPr lang="en-GB" dirty="0"/>
          </a:p>
        </p:txBody>
      </p:sp>
      <p:sp>
        <p:nvSpPr>
          <p:cNvPr id="3" name="Content Placeholder 2"/>
          <p:cNvSpPr>
            <a:spLocks noGrp="1"/>
          </p:cNvSpPr>
          <p:nvPr>
            <p:ph idx="1"/>
          </p:nvPr>
        </p:nvSpPr>
        <p:spPr>
          <a:xfrm>
            <a:off x="0" y="2240920"/>
            <a:ext cx="9144000" cy="1406160"/>
          </a:xfrm>
        </p:spPr>
        <p:txBody>
          <a:bodyPr/>
          <a:lstStyle/>
          <a:p>
            <a:pPr marL="0" indent="0">
              <a:buNone/>
            </a:pPr>
            <a:r>
              <a:rPr lang="en-GB" b="1" dirty="0" smtClean="0"/>
              <a:t>What is measured: </a:t>
            </a:r>
            <a:r>
              <a:rPr lang="en-GB" dirty="0"/>
              <a:t>The proportion of women with a singleton </a:t>
            </a:r>
            <a:r>
              <a:rPr lang="en-GB" dirty="0" smtClean="0"/>
              <a:t>baby between </a:t>
            </a:r>
            <a:r>
              <a:rPr lang="en-GB" dirty="0"/>
              <a:t>37+0 and 42+6 weeks of gestation, whose birth commenced with an induction of labour.</a:t>
            </a:r>
          </a:p>
          <a:p>
            <a:pPr marL="0" indent="0">
              <a:buNone/>
            </a:pPr>
            <a:endParaRPr lang="en-GB" dirty="0"/>
          </a:p>
        </p:txBody>
      </p:sp>
      <p:pic>
        <p:nvPicPr>
          <p:cNvPr id="4" name="Picture 3"/>
          <p:cNvPicPr>
            <a:picLocks noChangeAspect="1"/>
          </p:cNvPicPr>
          <p:nvPr/>
        </p:nvPicPr>
        <p:blipFill>
          <a:blip r:embed="rId2"/>
          <a:stretch>
            <a:fillRect/>
          </a:stretch>
        </p:blipFill>
        <p:spPr>
          <a:xfrm>
            <a:off x="0" y="3481245"/>
            <a:ext cx="9135316" cy="1900380"/>
          </a:xfrm>
          <a:prstGeom prst="rect">
            <a:avLst/>
          </a:prstGeom>
        </p:spPr>
      </p:pic>
    </p:spTree>
    <p:extLst>
      <p:ext uri="{BB962C8B-B14F-4D97-AF65-F5344CB8AC3E}">
        <p14:creationId xmlns:p14="http://schemas.microsoft.com/office/powerpoint/2010/main" val="19812250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Induction of labour</a:t>
            </a:r>
            <a:endParaRPr lang="en-GB" dirty="0"/>
          </a:p>
        </p:txBody>
      </p:sp>
      <p:sp>
        <p:nvSpPr>
          <p:cNvPr id="3" name="Content Placeholder 2"/>
          <p:cNvSpPr>
            <a:spLocks noGrp="1"/>
          </p:cNvSpPr>
          <p:nvPr>
            <p:ph idx="1"/>
          </p:nvPr>
        </p:nvSpPr>
        <p:spPr>
          <a:xfrm>
            <a:off x="90153" y="2478858"/>
            <a:ext cx="3738840" cy="3205139"/>
          </a:xfrm>
        </p:spPr>
        <p:txBody>
          <a:bodyPr>
            <a:normAutofit/>
          </a:bodyPr>
          <a:lstStyle/>
          <a:p>
            <a:pPr marL="0" indent="0">
              <a:buNone/>
            </a:pPr>
            <a:r>
              <a:rPr lang="en-GB" b="1" dirty="0" smtClean="0"/>
              <a:t>Of women </a:t>
            </a:r>
            <a:r>
              <a:rPr lang="en-GB" dirty="0" smtClean="0"/>
              <a:t>with </a:t>
            </a:r>
            <a:r>
              <a:rPr lang="en-GB" dirty="0"/>
              <a:t>a singleton baby </a:t>
            </a:r>
            <a:r>
              <a:rPr lang="en-GB" dirty="0" smtClean="0"/>
              <a:t>between </a:t>
            </a:r>
            <a:r>
              <a:rPr lang="en-GB" dirty="0"/>
              <a:t>37+0 and 42+6 weeks of </a:t>
            </a:r>
            <a:r>
              <a:rPr lang="en-GB" dirty="0" smtClean="0"/>
              <a:t>gestation</a:t>
            </a:r>
          </a:p>
          <a:p>
            <a:pPr marL="0" indent="0">
              <a:buNone/>
            </a:pPr>
            <a:r>
              <a:rPr lang="en-GB" dirty="0" smtClean="0"/>
              <a:t>The proportion </a:t>
            </a:r>
            <a:r>
              <a:rPr lang="en-GB" dirty="0"/>
              <a:t>whose birth commenced with an </a:t>
            </a:r>
            <a:r>
              <a:rPr lang="en-GB" b="1" dirty="0"/>
              <a:t>induction</a:t>
            </a:r>
            <a:r>
              <a:rPr lang="en-GB" dirty="0"/>
              <a:t> of labour.</a:t>
            </a:r>
          </a:p>
          <a:p>
            <a:pPr marL="0" indent="0">
              <a:buNone/>
            </a:pPr>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3" y="6089557"/>
            <a:ext cx="5315007" cy="6612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17" y="2148697"/>
            <a:ext cx="5418682" cy="3940860"/>
          </a:xfrm>
          <a:prstGeom prst="rect">
            <a:avLst/>
          </a:prstGeom>
        </p:spPr>
      </p:pic>
    </p:spTree>
    <p:extLst>
      <p:ext uri="{BB962C8B-B14F-4D97-AF65-F5344CB8AC3E}">
        <p14:creationId xmlns:p14="http://schemas.microsoft.com/office/powerpoint/2010/main" val="32787739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3" y="6089557"/>
            <a:ext cx="5315007" cy="661268"/>
          </a:xfrm>
          <a:prstGeom prst="rect">
            <a:avLst/>
          </a:prstGeom>
        </p:spPr>
      </p:pic>
      <p:pic>
        <p:nvPicPr>
          <p:cNvPr id="6" name="Picture 5"/>
          <p:cNvPicPr>
            <a:picLocks noChangeAspect="1"/>
          </p:cNvPicPr>
          <p:nvPr/>
        </p:nvPicPr>
        <p:blipFill>
          <a:blip r:embed="rId3"/>
          <a:stretch>
            <a:fillRect/>
          </a:stretch>
        </p:blipFill>
        <p:spPr>
          <a:xfrm>
            <a:off x="-225204" y="2307652"/>
            <a:ext cx="9677757" cy="2035748"/>
          </a:xfrm>
          <a:prstGeom prst="rect">
            <a:avLst/>
          </a:prstGeom>
        </p:spPr>
      </p:pic>
      <p:cxnSp>
        <p:nvCxnSpPr>
          <p:cNvPr id="10" name="Straight Arrow Connector 9"/>
          <p:cNvCxnSpPr/>
          <p:nvPr/>
        </p:nvCxnSpPr>
        <p:spPr>
          <a:xfrm flipH="1">
            <a:off x="2107096" y="4343400"/>
            <a:ext cx="1570382"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9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Induction of labour</a:t>
            </a:r>
            <a:endParaRPr lang="en-GB" dirty="0"/>
          </a:p>
        </p:txBody>
      </p:sp>
      <p:sp>
        <p:nvSpPr>
          <p:cNvPr id="3" name="Content Placeholder 2"/>
          <p:cNvSpPr>
            <a:spLocks noGrp="1"/>
          </p:cNvSpPr>
          <p:nvPr>
            <p:ph idx="1"/>
          </p:nvPr>
        </p:nvSpPr>
        <p:spPr>
          <a:xfrm>
            <a:off x="90153" y="2478858"/>
            <a:ext cx="3738840" cy="3205139"/>
          </a:xfrm>
        </p:spPr>
        <p:txBody>
          <a:bodyPr>
            <a:normAutofit/>
          </a:bodyPr>
          <a:lstStyle/>
          <a:p>
            <a:pPr marL="0" indent="0">
              <a:buNone/>
            </a:pPr>
            <a:r>
              <a:rPr lang="en-GB" b="1" dirty="0" smtClean="0"/>
              <a:t>Of women </a:t>
            </a:r>
            <a:r>
              <a:rPr lang="en-GB" dirty="0" smtClean="0"/>
              <a:t>with </a:t>
            </a:r>
            <a:r>
              <a:rPr lang="en-GB" dirty="0"/>
              <a:t>a singleton baby </a:t>
            </a:r>
            <a:r>
              <a:rPr lang="en-GB" dirty="0" smtClean="0"/>
              <a:t>between </a:t>
            </a:r>
            <a:r>
              <a:rPr lang="en-GB" dirty="0"/>
              <a:t>37+0 and 42+6 weeks of </a:t>
            </a:r>
            <a:r>
              <a:rPr lang="en-GB" dirty="0" smtClean="0"/>
              <a:t>gestation</a:t>
            </a:r>
          </a:p>
          <a:p>
            <a:pPr marL="0" indent="0">
              <a:buNone/>
            </a:pPr>
            <a:r>
              <a:rPr lang="en-GB" dirty="0" smtClean="0"/>
              <a:t>The proportion </a:t>
            </a:r>
            <a:r>
              <a:rPr lang="en-GB" dirty="0"/>
              <a:t>whose birth commenced with an </a:t>
            </a:r>
            <a:r>
              <a:rPr lang="en-GB" b="1" dirty="0"/>
              <a:t>induction</a:t>
            </a:r>
            <a:r>
              <a:rPr lang="en-GB" dirty="0"/>
              <a:t> of labour.</a:t>
            </a:r>
          </a:p>
          <a:p>
            <a:pPr marL="0" indent="0">
              <a:buNone/>
            </a:pPr>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3" y="6089557"/>
            <a:ext cx="5315007" cy="6612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686" y="2162175"/>
            <a:ext cx="5439313" cy="3955864"/>
          </a:xfrm>
          <a:prstGeom prst="rect">
            <a:avLst/>
          </a:prstGeom>
        </p:spPr>
      </p:pic>
    </p:spTree>
    <p:extLst>
      <p:ext uri="{BB962C8B-B14F-4D97-AF65-F5344CB8AC3E}">
        <p14:creationId xmlns:p14="http://schemas.microsoft.com/office/powerpoint/2010/main" val="26544233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89308"/>
            <a:ext cx="8359431" cy="951612"/>
          </a:xfrm>
        </p:spPr>
        <p:txBody>
          <a:bodyPr>
            <a:normAutofit fontScale="90000"/>
          </a:bodyPr>
          <a:lstStyle/>
          <a:p>
            <a:r>
              <a:rPr lang="en-GB" dirty="0" smtClean="0"/>
              <a:t>Elective deliveries (inductions and caesarean sections) performed before 39+0 without clinical indication</a:t>
            </a:r>
            <a:endParaRPr lang="en-GB" dirty="0"/>
          </a:p>
        </p:txBody>
      </p:sp>
      <p:sp>
        <p:nvSpPr>
          <p:cNvPr id="3" name="Content Placeholder 2"/>
          <p:cNvSpPr>
            <a:spLocks noGrp="1"/>
          </p:cNvSpPr>
          <p:nvPr>
            <p:ph idx="1"/>
          </p:nvPr>
        </p:nvSpPr>
        <p:spPr>
          <a:xfrm>
            <a:off x="0" y="2240920"/>
            <a:ext cx="9144000" cy="1406160"/>
          </a:xfrm>
        </p:spPr>
        <p:txBody>
          <a:bodyPr>
            <a:noAutofit/>
          </a:bodyPr>
          <a:lstStyle/>
          <a:p>
            <a:pPr marL="0" indent="0">
              <a:buNone/>
            </a:pPr>
            <a:r>
              <a:rPr lang="en-GB" b="1" dirty="0" smtClean="0"/>
              <a:t>What is measured: </a:t>
            </a:r>
            <a:r>
              <a:rPr lang="en-GB" dirty="0"/>
              <a:t>Of women who give birth either by elective caesarean section or induced labour to a singleton baby between 37+0 and 38+6 weeks of gestation, the proportion for whom there was no </a:t>
            </a:r>
            <a:r>
              <a:rPr lang="en-GB" dirty="0" smtClean="0"/>
              <a:t>documented clinical </a:t>
            </a:r>
            <a:r>
              <a:rPr lang="en-GB" dirty="0"/>
              <a:t>indication for this. </a:t>
            </a:r>
          </a:p>
          <a:p>
            <a:pPr marL="0" indent="0">
              <a:buNone/>
            </a:pPr>
            <a:endParaRPr lang="en-GB" dirty="0"/>
          </a:p>
        </p:txBody>
      </p:sp>
      <p:pic>
        <p:nvPicPr>
          <p:cNvPr id="6" name="Picture 5"/>
          <p:cNvPicPr>
            <a:picLocks noChangeAspect="1"/>
          </p:cNvPicPr>
          <p:nvPr/>
        </p:nvPicPr>
        <p:blipFill>
          <a:blip r:embed="rId3"/>
          <a:stretch>
            <a:fillRect/>
          </a:stretch>
        </p:blipFill>
        <p:spPr>
          <a:xfrm>
            <a:off x="0" y="4068951"/>
            <a:ext cx="9137986" cy="1407923"/>
          </a:xfrm>
          <a:prstGeom prst="rect">
            <a:avLst/>
          </a:prstGeom>
        </p:spPr>
      </p:pic>
    </p:spTree>
    <p:extLst>
      <p:ext uri="{BB962C8B-B14F-4D97-AF65-F5344CB8AC3E}">
        <p14:creationId xmlns:p14="http://schemas.microsoft.com/office/powerpoint/2010/main" val="3404444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98374" y="1342096"/>
            <a:ext cx="6234941" cy="5515904"/>
          </a:xfrm>
          <a:prstGeom prst="rect">
            <a:avLst/>
          </a:prstGeom>
        </p:spPr>
      </p:pic>
    </p:spTree>
    <p:extLst>
      <p:ext uri="{BB962C8B-B14F-4D97-AF65-F5344CB8AC3E}">
        <p14:creationId xmlns:p14="http://schemas.microsoft.com/office/powerpoint/2010/main" val="22116405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2251"/>
            <a:ext cx="3738840" cy="3205139"/>
          </a:xfrm>
        </p:spPr>
        <p:txBody>
          <a:bodyPr>
            <a:normAutofit fontScale="92500"/>
          </a:bodyPr>
          <a:lstStyle/>
          <a:p>
            <a:pPr marL="0" indent="0">
              <a:buNone/>
            </a:pPr>
            <a:r>
              <a:rPr lang="en-GB" b="1" dirty="0" smtClean="0"/>
              <a:t>Of </a:t>
            </a:r>
            <a:r>
              <a:rPr lang="en-GB" b="1" dirty="0"/>
              <a:t>women </a:t>
            </a:r>
            <a:r>
              <a:rPr lang="en-GB" dirty="0"/>
              <a:t>who give birth either by elective caesarean section or induced labour to a singleton baby between 37+0 and 38+6 weeks of </a:t>
            </a:r>
            <a:r>
              <a:rPr lang="en-GB" dirty="0" smtClean="0"/>
              <a:t>gestation</a:t>
            </a:r>
          </a:p>
          <a:p>
            <a:pPr marL="0" indent="0">
              <a:buNone/>
            </a:pPr>
            <a:r>
              <a:rPr lang="en-GB" dirty="0"/>
              <a:t>T</a:t>
            </a:r>
            <a:r>
              <a:rPr lang="en-GB" dirty="0" smtClean="0"/>
              <a:t>he </a:t>
            </a:r>
            <a:r>
              <a:rPr lang="en-GB" dirty="0"/>
              <a:t>proportion for whom there was </a:t>
            </a:r>
            <a:r>
              <a:rPr lang="en-GB" b="1" dirty="0"/>
              <a:t>no </a:t>
            </a:r>
            <a:r>
              <a:rPr lang="en-GB" b="1" dirty="0" smtClean="0"/>
              <a:t>documented </a:t>
            </a:r>
            <a:r>
              <a:rPr lang="en-GB" b="1" dirty="0"/>
              <a:t>clinical indication</a:t>
            </a:r>
            <a:r>
              <a:rPr lang="en-GB" dirty="0"/>
              <a:t> for this. </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3" y="6089557"/>
            <a:ext cx="5315007" cy="661268"/>
          </a:xfrm>
          <a:prstGeom prst="rect">
            <a:avLst/>
          </a:prstGeom>
        </p:spPr>
      </p:pic>
      <p:sp>
        <p:nvSpPr>
          <p:cNvPr id="8" name="Title 1"/>
          <p:cNvSpPr>
            <a:spLocks noGrp="1"/>
          </p:cNvSpPr>
          <p:nvPr>
            <p:ph type="title"/>
          </p:nvPr>
        </p:nvSpPr>
        <p:spPr>
          <a:xfrm>
            <a:off x="636104" y="1560639"/>
            <a:ext cx="8627165" cy="951612"/>
          </a:xfrm>
        </p:spPr>
        <p:txBody>
          <a:bodyPr>
            <a:normAutofit fontScale="90000"/>
          </a:bodyPr>
          <a:lstStyle/>
          <a:p>
            <a:r>
              <a:rPr lang="en-GB" dirty="0" smtClean="0"/>
              <a:t>Elective deliveries (induction or caesarean section) performed before 39+0 without documented clinical indication</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790" y="2161693"/>
            <a:ext cx="5405160" cy="3931026"/>
          </a:xfrm>
          <a:prstGeom prst="rect">
            <a:avLst/>
          </a:prstGeom>
        </p:spPr>
      </p:pic>
    </p:spTree>
    <p:extLst>
      <p:ext uri="{BB962C8B-B14F-4D97-AF65-F5344CB8AC3E}">
        <p14:creationId xmlns:p14="http://schemas.microsoft.com/office/powerpoint/2010/main" val="157505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98696" y="5103853"/>
            <a:ext cx="1746607" cy="138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Project Team</a:t>
            </a:r>
            <a:endParaRPr lang="en-GB" dirty="0"/>
          </a:p>
        </p:txBody>
      </p:sp>
      <p:sp>
        <p:nvSpPr>
          <p:cNvPr id="6" name="Rounded Rectangle 5"/>
          <p:cNvSpPr/>
          <p:nvPr/>
        </p:nvSpPr>
        <p:spPr>
          <a:xfrm>
            <a:off x="1133581" y="5103852"/>
            <a:ext cx="1746607" cy="138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Clinical Reference Group</a:t>
            </a:r>
            <a:endParaRPr lang="en-GB" dirty="0"/>
          </a:p>
        </p:txBody>
      </p:sp>
      <p:sp>
        <p:nvSpPr>
          <p:cNvPr id="7" name="Rounded Rectangle 6"/>
          <p:cNvSpPr/>
          <p:nvPr/>
        </p:nvSpPr>
        <p:spPr>
          <a:xfrm>
            <a:off x="6263811" y="5103853"/>
            <a:ext cx="1746607" cy="138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Women and Families Involvement Group</a:t>
            </a:r>
            <a:endParaRPr lang="en-GB" dirty="0"/>
          </a:p>
        </p:txBody>
      </p:sp>
      <p:cxnSp>
        <p:nvCxnSpPr>
          <p:cNvPr id="9" name="Straight Arrow Connector 8"/>
          <p:cNvCxnSpPr>
            <a:endCxn id="5" idx="1"/>
          </p:cNvCxnSpPr>
          <p:nvPr/>
        </p:nvCxnSpPr>
        <p:spPr>
          <a:xfrm>
            <a:off x="2880188" y="5797357"/>
            <a:ext cx="81850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3"/>
          </p:cNvCxnSpPr>
          <p:nvPr/>
        </p:nvCxnSpPr>
        <p:spPr>
          <a:xfrm flipH="1">
            <a:off x="5445303" y="5797357"/>
            <a:ext cx="81850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698694" y="3255875"/>
            <a:ext cx="1746607" cy="138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Project </a:t>
            </a:r>
            <a:r>
              <a:rPr lang="en-GB" dirty="0"/>
              <a:t>B</a:t>
            </a:r>
            <a:r>
              <a:rPr lang="en-GB" dirty="0" smtClean="0"/>
              <a:t>oard</a:t>
            </a:r>
            <a:endParaRPr lang="en-GB" dirty="0"/>
          </a:p>
        </p:txBody>
      </p:sp>
      <p:sp>
        <p:nvSpPr>
          <p:cNvPr id="30" name="Rounded Rectangle 29"/>
          <p:cNvSpPr/>
          <p:nvPr/>
        </p:nvSpPr>
        <p:spPr>
          <a:xfrm>
            <a:off x="3698694" y="1407897"/>
            <a:ext cx="1746607" cy="138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Independent Advisory Group</a:t>
            </a:r>
            <a:endParaRPr lang="en-GB" dirty="0"/>
          </a:p>
        </p:txBody>
      </p:sp>
      <p:cxnSp>
        <p:nvCxnSpPr>
          <p:cNvPr id="4" name="Straight Arrow Connector 3"/>
          <p:cNvCxnSpPr>
            <a:stCxn id="5" idx="0"/>
            <a:endCxn id="29" idx="2"/>
          </p:cNvCxnSpPr>
          <p:nvPr/>
        </p:nvCxnSpPr>
        <p:spPr>
          <a:xfrm flipH="1" flipV="1">
            <a:off x="4571998" y="4642886"/>
            <a:ext cx="2" cy="460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9" idx="0"/>
            <a:endCxn id="30" idx="2"/>
          </p:cNvCxnSpPr>
          <p:nvPr/>
        </p:nvCxnSpPr>
        <p:spPr>
          <a:xfrm flipV="1">
            <a:off x="4571998" y="2794908"/>
            <a:ext cx="0" cy="460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3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Babies born small </a:t>
            </a:r>
            <a:endParaRPr lang="en-GB" dirty="0"/>
          </a:p>
        </p:txBody>
      </p:sp>
      <p:sp>
        <p:nvSpPr>
          <p:cNvPr id="3" name="Content Placeholder 2"/>
          <p:cNvSpPr>
            <a:spLocks noGrp="1"/>
          </p:cNvSpPr>
          <p:nvPr>
            <p:ph idx="1"/>
          </p:nvPr>
        </p:nvSpPr>
        <p:spPr>
          <a:xfrm>
            <a:off x="0" y="2240920"/>
            <a:ext cx="9144000" cy="1406160"/>
          </a:xfrm>
        </p:spPr>
        <p:txBody>
          <a:bodyPr>
            <a:noAutofit/>
          </a:bodyPr>
          <a:lstStyle/>
          <a:p>
            <a:pPr marL="0" indent="0">
              <a:buNone/>
            </a:pPr>
            <a:r>
              <a:rPr lang="en-GB" b="1" dirty="0" smtClean="0"/>
              <a:t>What is measured: </a:t>
            </a:r>
            <a:r>
              <a:rPr lang="en-GB" dirty="0"/>
              <a:t>Of term babies born small for gestational age (defined as less than the 10</a:t>
            </a:r>
            <a:r>
              <a:rPr lang="en-GB" baseline="30000" dirty="0"/>
              <a:t>th</a:t>
            </a:r>
            <a:r>
              <a:rPr lang="en-GB" dirty="0"/>
              <a:t> birthweight centile using UK 1990 </a:t>
            </a:r>
            <a:r>
              <a:rPr lang="en-GB" dirty="0" smtClean="0"/>
              <a:t>charts), </a:t>
            </a:r>
            <a:r>
              <a:rPr lang="en-GB" dirty="0"/>
              <a:t>the proportion that are born after their estimated due date.</a:t>
            </a:r>
          </a:p>
          <a:p>
            <a:pPr marL="0" indent="0">
              <a:buNone/>
            </a:pPr>
            <a:endParaRPr lang="en-GB" dirty="0"/>
          </a:p>
        </p:txBody>
      </p:sp>
      <p:pic>
        <p:nvPicPr>
          <p:cNvPr id="5" name="Picture 4"/>
          <p:cNvPicPr>
            <a:picLocks noChangeAspect="1"/>
          </p:cNvPicPr>
          <p:nvPr/>
        </p:nvPicPr>
        <p:blipFill>
          <a:blip r:embed="rId3"/>
          <a:stretch>
            <a:fillRect/>
          </a:stretch>
        </p:blipFill>
        <p:spPr>
          <a:xfrm>
            <a:off x="0" y="3647079"/>
            <a:ext cx="9144000" cy="2455793"/>
          </a:xfrm>
          <a:prstGeom prst="rect">
            <a:avLst/>
          </a:prstGeom>
        </p:spPr>
      </p:pic>
    </p:spTree>
    <p:extLst>
      <p:ext uri="{BB962C8B-B14F-4D97-AF65-F5344CB8AC3E}">
        <p14:creationId xmlns:p14="http://schemas.microsoft.com/office/powerpoint/2010/main" val="1190843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Babies </a:t>
            </a:r>
            <a:r>
              <a:rPr lang="en-GB" dirty="0"/>
              <a:t>born small </a:t>
            </a:r>
          </a:p>
        </p:txBody>
      </p:sp>
      <p:sp>
        <p:nvSpPr>
          <p:cNvPr id="3" name="Content Placeholder 2"/>
          <p:cNvSpPr>
            <a:spLocks noGrp="1"/>
          </p:cNvSpPr>
          <p:nvPr>
            <p:ph idx="1"/>
          </p:nvPr>
        </p:nvSpPr>
        <p:spPr>
          <a:xfrm>
            <a:off x="1" y="2240919"/>
            <a:ext cx="3738840" cy="3205139"/>
          </a:xfrm>
        </p:spPr>
        <p:txBody>
          <a:bodyPr>
            <a:normAutofit/>
          </a:bodyPr>
          <a:lstStyle/>
          <a:p>
            <a:pPr marL="0" indent="0">
              <a:buNone/>
            </a:pPr>
            <a:r>
              <a:rPr lang="en-GB" b="1" dirty="0" smtClean="0"/>
              <a:t>Of </a:t>
            </a:r>
            <a:r>
              <a:rPr lang="en-GB" b="1" dirty="0"/>
              <a:t>term babies born small </a:t>
            </a:r>
            <a:r>
              <a:rPr lang="en-GB" dirty="0"/>
              <a:t>for gestational age (defined as less than the 10</a:t>
            </a:r>
            <a:r>
              <a:rPr lang="en-GB" baseline="30000" dirty="0"/>
              <a:t>th</a:t>
            </a:r>
            <a:r>
              <a:rPr lang="en-GB" dirty="0"/>
              <a:t> birthweight centile using UK 1990 </a:t>
            </a:r>
            <a:r>
              <a:rPr lang="en-GB" dirty="0" smtClean="0"/>
              <a:t>charts)</a:t>
            </a:r>
          </a:p>
          <a:p>
            <a:pPr marL="0" indent="0">
              <a:buNone/>
            </a:pPr>
            <a:r>
              <a:rPr lang="en-GB" dirty="0"/>
              <a:t>T</a:t>
            </a:r>
            <a:r>
              <a:rPr lang="en-GB" dirty="0" smtClean="0"/>
              <a:t>he </a:t>
            </a:r>
            <a:r>
              <a:rPr lang="en-GB" dirty="0"/>
              <a:t>proportion that are </a:t>
            </a:r>
            <a:r>
              <a:rPr lang="en-GB" b="1" dirty="0"/>
              <a:t>born after their estimated due date</a:t>
            </a:r>
            <a:r>
              <a:rPr lang="en-GB" dirty="0"/>
              <a:t>.</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3" y="6089557"/>
            <a:ext cx="5315007" cy="6612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685" y="2047875"/>
            <a:ext cx="5557313" cy="4041682"/>
          </a:xfrm>
          <a:prstGeom prst="rect">
            <a:avLst/>
          </a:prstGeom>
        </p:spPr>
      </p:pic>
    </p:spTree>
    <p:extLst>
      <p:ext uri="{BB962C8B-B14F-4D97-AF65-F5344CB8AC3E}">
        <p14:creationId xmlns:p14="http://schemas.microsoft.com/office/powerpoint/2010/main" val="31312263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Modes of birth</a:t>
            </a:r>
            <a:endParaRPr lang="en-GB" dirty="0"/>
          </a:p>
        </p:txBody>
      </p:sp>
      <p:sp>
        <p:nvSpPr>
          <p:cNvPr id="3" name="Content Placeholder 2"/>
          <p:cNvSpPr>
            <a:spLocks noGrp="1"/>
          </p:cNvSpPr>
          <p:nvPr>
            <p:ph idx="1"/>
          </p:nvPr>
        </p:nvSpPr>
        <p:spPr>
          <a:xfrm>
            <a:off x="134471" y="2240920"/>
            <a:ext cx="9144000" cy="1406160"/>
          </a:xfrm>
        </p:spPr>
        <p:txBody>
          <a:bodyPr>
            <a:noAutofit/>
          </a:bodyPr>
          <a:lstStyle/>
          <a:p>
            <a:pPr marL="0" indent="0">
              <a:buNone/>
            </a:pPr>
            <a:r>
              <a:rPr lang="en-GB" b="1" dirty="0" smtClean="0"/>
              <a:t>What is measured: </a:t>
            </a:r>
            <a:r>
              <a:rPr lang="en-GB" dirty="0"/>
              <a:t>Of women who give birth to a singleton </a:t>
            </a:r>
            <a:r>
              <a:rPr lang="en-GB" dirty="0" smtClean="0"/>
              <a:t>baby between </a:t>
            </a:r>
            <a:r>
              <a:rPr lang="en-GB" dirty="0"/>
              <a:t>37+0 and 42+6 weeks of gestation, the proportion with each mode of birth:</a:t>
            </a:r>
          </a:p>
          <a:p>
            <a:pPr lvl="1"/>
            <a:r>
              <a:rPr lang="en-GB" dirty="0"/>
              <a:t>Spontaneous vaginal: vaginal and without the use of instruments</a:t>
            </a:r>
          </a:p>
          <a:p>
            <a:pPr lvl="0"/>
            <a:r>
              <a:rPr lang="en-GB" dirty="0"/>
              <a:t>Instrumental: vaginal with the assistance of instruments</a:t>
            </a:r>
          </a:p>
          <a:p>
            <a:pPr lvl="0"/>
            <a:r>
              <a:rPr lang="en-GB" dirty="0"/>
              <a:t>Caesarean (both elective and emergency)</a:t>
            </a:r>
          </a:p>
          <a:p>
            <a:pPr marL="0" indent="0">
              <a:buNone/>
            </a:pPr>
            <a:endParaRPr lang="en-GB" dirty="0"/>
          </a:p>
        </p:txBody>
      </p:sp>
    </p:spTree>
    <p:extLst>
      <p:ext uri="{BB962C8B-B14F-4D97-AF65-F5344CB8AC3E}">
        <p14:creationId xmlns:p14="http://schemas.microsoft.com/office/powerpoint/2010/main" val="37938220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73" y="4281054"/>
            <a:ext cx="8811491" cy="2348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0" y="1489859"/>
            <a:ext cx="9144000" cy="5099543"/>
          </a:xfrm>
          <a:prstGeom prst="rect">
            <a:avLst/>
          </a:prstGeom>
        </p:spPr>
      </p:pic>
    </p:spTree>
    <p:extLst>
      <p:ext uri="{BB962C8B-B14F-4D97-AF65-F5344CB8AC3E}">
        <p14:creationId xmlns:p14="http://schemas.microsoft.com/office/powerpoint/2010/main" val="41650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Modes of birth: spontaneous vaginal birth</a:t>
            </a:r>
            <a:endParaRPr lang="en-GB" dirty="0"/>
          </a:p>
        </p:txBody>
      </p:sp>
      <p:sp>
        <p:nvSpPr>
          <p:cNvPr id="3" name="Content Placeholder 2"/>
          <p:cNvSpPr>
            <a:spLocks noGrp="1"/>
          </p:cNvSpPr>
          <p:nvPr>
            <p:ph idx="1"/>
          </p:nvPr>
        </p:nvSpPr>
        <p:spPr>
          <a:xfrm>
            <a:off x="134471" y="2240920"/>
            <a:ext cx="3084139" cy="1406160"/>
          </a:xfrm>
        </p:spPr>
        <p:txBody>
          <a:bodyPr>
            <a:noAutofit/>
          </a:bodyPr>
          <a:lstStyle/>
          <a:p>
            <a:pPr marL="0" indent="0">
              <a:buNone/>
            </a:pPr>
            <a:r>
              <a:rPr lang="en-GB" b="1" dirty="0" smtClean="0"/>
              <a:t>Of </a:t>
            </a:r>
            <a:r>
              <a:rPr lang="en-GB" b="1" dirty="0"/>
              <a:t>women </a:t>
            </a:r>
            <a:r>
              <a:rPr lang="en-GB" dirty="0"/>
              <a:t>who give birth to a singleton baby </a:t>
            </a:r>
            <a:r>
              <a:rPr lang="en-GB" dirty="0" smtClean="0"/>
              <a:t>between </a:t>
            </a:r>
            <a:r>
              <a:rPr lang="en-GB" dirty="0"/>
              <a:t>37+0 and 42+6 weeks of </a:t>
            </a:r>
            <a:r>
              <a:rPr lang="en-GB" dirty="0" smtClean="0"/>
              <a:t>gestation</a:t>
            </a:r>
          </a:p>
          <a:p>
            <a:pPr marL="0" indent="0">
              <a:buNone/>
            </a:pPr>
            <a:r>
              <a:rPr lang="en-GB" dirty="0"/>
              <a:t>T</a:t>
            </a:r>
            <a:r>
              <a:rPr lang="en-GB" dirty="0" smtClean="0"/>
              <a:t>he </a:t>
            </a:r>
            <a:r>
              <a:rPr lang="en-GB" dirty="0"/>
              <a:t>proportion with </a:t>
            </a:r>
            <a:r>
              <a:rPr lang="en-GB" b="1" dirty="0" smtClean="0"/>
              <a:t>spontaneous vaginal birth</a:t>
            </a:r>
            <a:endParaRPr lang="en-GB"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522" y="2240920"/>
            <a:ext cx="5509584" cy="4006970"/>
          </a:xfrm>
          <a:prstGeom prst="rect">
            <a:avLst/>
          </a:prstGeom>
        </p:spPr>
      </p:pic>
    </p:spTree>
    <p:extLst>
      <p:ext uri="{BB962C8B-B14F-4D97-AF65-F5344CB8AC3E}">
        <p14:creationId xmlns:p14="http://schemas.microsoft.com/office/powerpoint/2010/main" val="32578635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Modes of birth: instrumental vaginal birth</a:t>
            </a:r>
            <a:endParaRPr lang="en-GB" dirty="0"/>
          </a:p>
        </p:txBody>
      </p:sp>
      <p:sp>
        <p:nvSpPr>
          <p:cNvPr id="3" name="Content Placeholder 2"/>
          <p:cNvSpPr>
            <a:spLocks noGrp="1"/>
          </p:cNvSpPr>
          <p:nvPr>
            <p:ph idx="1"/>
          </p:nvPr>
        </p:nvSpPr>
        <p:spPr>
          <a:xfrm>
            <a:off x="134471" y="2240920"/>
            <a:ext cx="3084139" cy="1406160"/>
          </a:xfrm>
        </p:spPr>
        <p:txBody>
          <a:bodyPr>
            <a:noAutofit/>
          </a:bodyPr>
          <a:lstStyle/>
          <a:p>
            <a:pPr marL="0" indent="0">
              <a:buNone/>
            </a:pPr>
            <a:r>
              <a:rPr lang="en-GB" b="1" dirty="0" smtClean="0"/>
              <a:t>Of </a:t>
            </a:r>
            <a:r>
              <a:rPr lang="en-GB" b="1" dirty="0"/>
              <a:t>women </a:t>
            </a:r>
            <a:r>
              <a:rPr lang="en-GB" dirty="0"/>
              <a:t>who give birth to a singleton baby </a:t>
            </a:r>
            <a:r>
              <a:rPr lang="en-GB" dirty="0" smtClean="0"/>
              <a:t>between </a:t>
            </a:r>
            <a:r>
              <a:rPr lang="en-GB" dirty="0"/>
              <a:t>37+0 and 42+6 weeks of </a:t>
            </a:r>
            <a:r>
              <a:rPr lang="en-GB" dirty="0" smtClean="0"/>
              <a:t>gestation</a:t>
            </a:r>
          </a:p>
          <a:p>
            <a:pPr marL="0" indent="0">
              <a:buNone/>
            </a:pPr>
            <a:r>
              <a:rPr lang="en-GB" dirty="0"/>
              <a:t>T</a:t>
            </a:r>
            <a:r>
              <a:rPr lang="en-GB" dirty="0" smtClean="0"/>
              <a:t>he </a:t>
            </a:r>
            <a:r>
              <a:rPr lang="en-GB" dirty="0"/>
              <a:t>proportion </a:t>
            </a:r>
            <a:r>
              <a:rPr lang="en-GB" dirty="0" smtClean="0"/>
              <a:t>who give birth </a:t>
            </a:r>
            <a:r>
              <a:rPr lang="en-GB" b="1" dirty="0" smtClean="0"/>
              <a:t>vaginally with assistance of instruments</a:t>
            </a:r>
            <a:endParaRPr lang="en-GB"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31" y="2222767"/>
            <a:ext cx="5489164" cy="3992119"/>
          </a:xfrm>
          <a:prstGeom prst="rect">
            <a:avLst/>
          </a:prstGeom>
        </p:spPr>
      </p:pic>
    </p:spTree>
    <p:extLst>
      <p:ext uri="{BB962C8B-B14F-4D97-AF65-F5344CB8AC3E}">
        <p14:creationId xmlns:p14="http://schemas.microsoft.com/office/powerpoint/2010/main" val="10759176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8"/>
            <a:ext cx="7886700" cy="951612"/>
          </a:xfrm>
        </p:spPr>
        <p:txBody>
          <a:bodyPr/>
          <a:lstStyle/>
          <a:p>
            <a:r>
              <a:rPr lang="en-GB" dirty="0" smtClean="0"/>
              <a:t>Modes of birth: caesarean birth</a:t>
            </a:r>
            <a:endParaRPr lang="en-GB" dirty="0"/>
          </a:p>
        </p:txBody>
      </p:sp>
      <p:sp>
        <p:nvSpPr>
          <p:cNvPr id="3" name="Content Placeholder 2"/>
          <p:cNvSpPr>
            <a:spLocks noGrp="1"/>
          </p:cNvSpPr>
          <p:nvPr>
            <p:ph idx="1"/>
          </p:nvPr>
        </p:nvSpPr>
        <p:spPr>
          <a:xfrm>
            <a:off x="134471" y="2240920"/>
            <a:ext cx="3084139" cy="1406160"/>
          </a:xfrm>
        </p:spPr>
        <p:txBody>
          <a:bodyPr>
            <a:noAutofit/>
          </a:bodyPr>
          <a:lstStyle/>
          <a:p>
            <a:pPr marL="0" indent="0">
              <a:buNone/>
            </a:pPr>
            <a:r>
              <a:rPr lang="en-GB" b="1" dirty="0" smtClean="0"/>
              <a:t>Of </a:t>
            </a:r>
            <a:r>
              <a:rPr lang="en-GB" b="1" dirty="0"/>
              <a:t>women </a:t>
            </a:r>
            <a:r>
              <a:rPr lang="en-GB" dirty="0"/>
              <a:t>who give birth to a singleton baby </a:t>
            </a:r>
            <a:r>
              <a:rPr lang="en-GB" dirty="0" smtClean="0"/>
              <a:t>between </a:t>
            </a:r>
            <a:r>
              <a:rPr lang="en-GB" dirty="0"/>
              <a:t>37+0 and 42+6 weeks of </a:t>
            </a:r>
            <a:r>
              <a:rPr lang="en-GB" dirty="0" smtClean="0"/>
              <a:t>gestation</a:t>
            </a:r>
          </a:p>
          <a:p>
            <a:pPr marL="0" indent="0">
              <a:buNone/>
            </a:pPr>
            <a:r>
              <a:rPr lang="en-GB" dirty="0" smtClean="0"/>
              <a:t>The </a:t>
            </a:r>
            <a:r>
              <a:rPr lang="en-GB" dirty="0"/>
              <a:t>proportion </a:t>
            </a:r>
            <a:r>
              <a:rPr lang="en-GB" dirty="0" smtClean="0"/>
              <a:t>who give birth by </a:t>
            </a:r>
            <a:r>
              <a:rPr lang="en-GB" b="1" dirty="0" smtClean="0"/>
              <a:t>caesarean</a:t>
            </a:r>
            <a:endParaRPr lang="en-GB"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396" y="2107181"/>
            <a:ext cx="5623133" cy="4089551"/>
          </a:xfrm>
          <a:prstGeom prst="rect">
            <a:avLst/>
          </a:prstGeom>
        </p:spPr>
      </p:pic>
    </p:spTree>
    <p:extLst>
      <p:ext uri="{BB962C8B-B14F-4D97-AF65-F5344CB8AC3E}">
        <p14:creationId xmlns:p14="http://schemas.microsoft.com/office/powerpoint/2010/main" val="13494888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7"/>
            <a:ext cx="7886700" cy="820270"/>
          </a:xfrm>
        </p:spPr>
        <p:txBody>
          <a:bodyPr/>
          <a:lstStyle/>
          <a:p>
            <a:r>
              <a:rPr lang="en-GB" dirty="0" smtClean="0"/>
              <a:t>Vaginal birth after caesarean </a:t>
            </a:r>
            <a:endParaRPr lang="en-GB" dirty="0"/>
          </a:p>
        </p:txBody>
      </p:sp>
      <p:sp>
        <p:nvSpPr>
          <p:cNvPr id="5" name="Content Placeholder 2"/>
          <p:cNvSpPr txBox="1">
            <a:spLocks/>
          </p:cNvSpPr>
          <p:nvPr/>
        </p:nvSpPr>
        <p:spPr>
          <a:xfrm>
            <a:off x="322729" y="2109577"/>
            <a:ext cx="9144000" cy="1406160"/>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sz="2400" kern="1200">
                <a:solidFill>
                  <a:schemeClr val="tx2"/>
                </a:solidFill>
                <a:latin typeface="+mn-lt"/>
                <a:ea typeface="+mn-ea"/>
                <a:cs typeface="+mn-cs"/>
              </a:defRPr>
            </a:lvl1pPr>
            <a:lvl2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2pPr>
            <a:lvl3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3pPr>
            <a:lvl4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4pPr>
            <a:lvl5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What is measured: </a:t>
            </a:r>
            <a:r>
              <a:rPr lang="en-GB" dirty="0"/>
              <a:t>Of women having their second baby after having had a caesarean section for their first baby, the proportion who give birth to their second baby vaginally.</a:t>
            </a:r>
          </a:p>
          <a:p>
            <a:pPr marL="0" indent="0">
              <a:buFont typeface="Symbol" panose="05050102010706020507" pitchFamily="18" charset="2"/>
              <a:buNone/>
            </a:pPr>
            <a:endParaRPr lang="en-GB" dirty="0"/>
          </a:p>
        </p:txBody>
      </p:sp>
      <p:pic>
        <p:nvPicPr>
          <p:cNvPr id="3" name="Picture 2"/>
          <p:cNvPicPr>
            <a:picLocks noChangeAspect="1"/>
          </p:cNvPicPr>
          <p:nvPr/>
        </p:nvPicPr>
        <p:blipFill>
          <a:blip r:embed="rId3"/>
          <a:stretch>
            <a:fillRect/>
          </a:stretch>
        </p:blipFill>
        <p:spPr>
          <a:xfrm>
            <a:off x="77638" y="3402658"/>
            <a:ext cx="9066362" cy="2178632"/>
          </a:xfrm>
          <a:prstGeom prst="rect">
            <a:avLst/>
          </a:prstGeom>
        </p:spPr>
      </p:pic>
    </p:spTree>
    <p:extLst>
      <p:ext uri="{BB962C8B-B14F-4D97-AF65-F5344CB8AC3E}">
        <p14:creationId xmlns:p14="http://schemas.microsoft.com/office/powerpoint/2010/main" val="18051697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7"/>
            <a:ext cx="7886700" cy="820270"/>
          </a:xfrm>
        </p:spPr>
        <p:txBody>
          <a:bodyPr/>
          <a:lstStyle/>
          <a:p>
            <a:r>
              <a:rPr lang="en-GB" dirty="0" smtClean="0"/>
              <a:t>Vaginal birth after caesarean </a:t>
            </a:r>
            <a:endParaRPr lang="en-GB" dirty="0"/>
          </a:p>
        </p:txBody>
      </p:sp>
      <p:sp>
        <p:nvSpPr>
          <p:cNvPr id="5" name="Content Placeholder 2"/>
          <p:cNvSpPr txBox="1">
            <a:spLocks/>
          </p:cNvSpPr>
          <p:nvPr/>
        </p:nvSpPr>
        <p:spPr>
          <a:xfrm>
            <a:off x="81241" y="2109577"/>
            <a:ext cx="3294530" cy="1406160"/>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sz="2400" kern="1200">
                <a:solidFill>
                  <a:schemeClr val="tx2"/>
                </a:solidFill>
                <a:latin typeface="+mn-lt"/>
                <a:ea typeface="+mn-ea"/>
                <a:cs typeface="+mn-cs"/>
              </a:defRPr>
            </a:lvl1pPr>
            <a:lvl2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2pPr>
            <a:lvl3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3pPr>
            <a:lvl4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4pPr>
            <a:lvl5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Of </a:t>
            </a:r>
            <a:r>
              <a:rPr lang="en-GB" b="1" dirty="0"/>
              <a:t>women </a:t>
            </a:r>
            <a:r>
              <a:rPr lang="en-GB" dirty="0"/>
              <a:t>having their second baby after having had a caesarean section for their first </a:t>
            </a:r>
            <a:r>
              <a:rPr lang="en-GB" dirty="0" smtClean="0"/>
              <a:t>baby</a:t>
            </a:r>
            <a:endParaRPr lang="en-GB" dirty="0"/>
          </a:p>
          <a:p>
            <a:pPr marL="0" indent="0">
              <a:buNone/>
            </a:pPr>
            <a:r>
              <a:rPr lang="en-GB" dirty="0" smtClean="0"/>
              <a:t>The </a:t>
            </a:r>
            <a:r>
              <a:rPr lang="en-GB" dirty="0"/>
              <a:t>proportion who give birth to their </a:t>
            </a:r>
            <a:r>
              <a:rPr lang="en-GB" b="1" dirty="0"/>
              <a:t>second baby vaginally</a:t>
            </a:r>
            <a:r>
              <a:rPr lang="en-GB" dirty="0"/>
              <a:t>.</a:t>
            </a:r>
          </a:p>
          <a:p>
            <a:pPr marL="0" indent="0">
              <a:buFont typeface="Symbol" panose="05050102010706020507" pitchFamily="18" charset="2"/>
              <a:buNone/>
            </a:pP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808" y="2064229"/>
            <a:ext cx="5682192" cy="4132503"/>
          </a:xfrm>
          <a:prstGeom prst="rect">
            <a:avLst/>
          </a:prstGeom>
        </p:spPr>
      </p:pic>
    </p:spTree>
    <p:extLst>
      <p:ext uri="{BB962C8B-B14F-4D97-AF65-F5344CB8AC3E}">
        <p14:creationId xmlns:p14="http://schemas.microsoft.com/office/powerpoint/2010/main" val="34423962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9307"/>
            <a:ext cx="7886700" cy="951612"/>
          </a:xfrm>
        </p:spPr>
        <p:txBody>
          <a:bodyPr/>
          <a:lstStyle/>
          <a:p>
            <a:r>
              <a:rPr lang="en-GB" dirty="0" smtClean="0"/>
              <a:t>Episiotomy</a:t>
            </a:r>
            <a:endParaRPr lang="en-GB" dirty="0"/>
          </a:p>
        </p:txBody>
      </p:sp>
      <p:sp>
        <p:nvSpPr>
          <p:cNvPr id="5" name="Content Placeholder 2"/>
          <p:cNvSpPr txBox="1">
            <a:spLocks/>
          </p:cNvSpPr>
          <p:nvPr/>
        </p:nvSpPr>
        <p:spPr>
          <a:xfrm>
            <a:off x="322729" y="2109577"/>
            <a:ext cx="9144000" cy="1406160"/>
          </a:xfrm>
          <a:prstGeom prst="rect">
            <a:avLst/>
          </a:prstGeom>
        </p:spPr>
        <p:txBody>
          <a:bodyPr vert="horz" lIns="91440" tIns="45720" rIns="91440" bIns="45720" rtlCol="0">
            <a:noAutofit/>
          </a:bodyPr>
          <a:lstStyle>
            <a:lvl1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sz="2400" kern="1200">
                <a:solidFill>
                  <a:schemeClr val="tx2"/>
                </a:solidFill>
                <a:latin typeface="+mn-lt"/>
                <a:ea typeface="+mn-ea"/>
                <a:cs typeface="+mn-cs"/>
              </a:defRPr>
            </a:lvl1pPr>
            <a:lvl2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2pPr>
            <a:lvl3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3pPr>
            <a:lvl4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4pPr>
            <a:lvl5pPr marL="266700" indent="-266700" algn="l" defTabSz="914400" rtl="0" eaLnBrk="1" latinLnBrk="0" hangingPunct="1">
              <a:lnSpc>
                <a:spcPct val="100000"/>
              </a:lnSpc>
              <a:spcBef>
                <a:spcPts val="0"/>
              </a:spcBef>
              <a:spcAft>
                <a:spcPts val="600"/>
              </a:spcAft>
              <a:buClr>
                <a:schemeClr val="accent2"/>
              </a:buClr>
              <a:buFont typeface="Symbol" panose="05050102010706020507" pitchFamily="18" charset="2"/>
              <a:buChar char=""/>
              <a:defRPr lang="en-US" sz="2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What is measured: </a:t>
            </a:r>
            <a:r>
              <a:rPr lang="en-GB" dirty="0"/>
              <a:t>Of women who give birth vaginally to a singleton baby in the cephalic position between 37+0 and 42+6 weeks of gestation, the proportion who had an episiotomy. </a:t>
            </a:r>
          </a:p>
          <a:p>
            <a:pPr marL="0" indent="0">
              <a:buFont typeface="Symbol" panose="05050102010706020507" pitchFamily="18" charset="2"/>
              <a:buNone/>
            </a:pPr>
            <a:endParaRPr lang="en-GB" dirty="0"/>
          </a:p>
        </p:txBody>
      </p:sp>
      <p:pic>
        <p:nvPicPr>
          <p:cNvPr id="4" name="Picture 3"/>
          <p:cNvPicPr>
            <a:picLocks noChangeAspect="1"/>
          </p:cNvPicPr>
          <p:nvPr/>
        </p:nvPicPr>
        <p:blipFill>
          <a:blip r:embed="rId3"/>
          <a:stretch>
            <a:fillRect/>
          </a:stretch>
        </p:blipFill>
        <p:spPr>
          <a:xfrm>
            <a:off x="72725" y="3468765"/>
            <a:ext cx="8959132" cy="1924914"/>
          </a:xfrm>
          <a:prstGeom prst="rect">
            <a:avLst/>
          </a:prstGeom>
        </p:spPr>
      </p:pic>
    </p:spTree>
    <p:extLst>
      <p:ext uri="{BB962C8B-B14F-4D97-AF65-F5344CB8AC3E}">
        <p14:creationId xmlns:p14="http://schemas.microsoft.com/office/powerpoint/2010/main" val="1143043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NMPA has three main elements</a:t>
            </a:r>
            <a:endParaRPr lang="en-US" dirty="0"/>
          </a:p>
        </p:txBody>
      </p:sp>
      <p:sp>
        <p:nvSpPr>
          <p:cNvPr id="3" name="Content Placeholder 2"/>
          <p:cNvSpPr>
            <a:spLocks noGrp="1"/>
          </p:cNvSpPr>
          <p:nvPr>
            <p:ph idx="1"/>
          </p:nvPr>
        </p:nvSpPr>
        <p:spPr>
          <a:xfrm>
            <a:off x="628651" y="2584175"/>
            <a:ext cx="4148832" cy="3853114"/>
          </a:xfrm>
        </p:spPr>
        <p:txBody>
          <a:bodyPr>
            <a:normAutofit/>
          </a:bodyPr>
          <a:lstStyle/>
          <a:p>
            <a:pPr>
              <a:lnSpc>
                <a:spcPct val="120000"/>
              </a:lnSpc>
            </a:pPr>
            <a:r>
              <a:rPr lang="en-US" dirty="0" smtClean="0"/>
              <a:t>An </a:t>
            </a:r>
            <a:r>
              <a:rPr lang="en-US" b="1" dirty="0" err="1" smtClean="0"/>
              <a:t>organisational</a:t>
            </a:r>
            <a:r>
              <a:rPr lang="en-US" b="1" dirty="0" smtClean="0"/>
              <a:t> survey</a:t>
            </a:r>
          </a:p>
          <a:p>
            <a:pPr>
              <a:lnSpc>
                <a:spcPct val="120000"/>
              </a:lnSpc>
            </a:pPr>
            <a:endParaRPr lang="en-US" dirty="0" smtClean="0"/>
          </a:p>
          <a:p>
            <a:pPr>
              <a:lnSpc>
                <a:spcPct val="120000"/>
              </a:lnSpc>
            </a:pPr>
            <a:r>
              <a:rPr lang="en-US" dirty="0" smtClean="0"/>
              <a:t>A </a:t>
            </a:r>
            <a:r>
              <a:rPr lang="en-US" b="1" dirty="0" smtClean="0"/>
              <a:t>continuous</a:t>
            </a:r>
            <a:r>
              <a:rPr lang="en-US" dirty="0" smtClean="0"/>
              <a:t> </a:t>
            </a:r>
            <a:r>
              <a:rPr lang="en-US" b="1" dirty="0" smtClean="0"/>
              <a:t>clinical audit</a:t>
            </a:r>
          </a:p>
          <a:p>
            <a:pPr marL="0" indent="0">
              <a:lnSpc>
                <a:spcPct val="120000"/>
              </a:lnSpc>
              <a:buNone/>
            </a:pPr>
            <a:endParaRPr lang="en-US" dirty="0" smtClean="0"/>
          </a:p>
          <a:p>
            <a:pPr>
              <a:lnSpc>
                <a:spcPct val="120000"/>
              </a:lnSpc>
            </a:pPr>
            <a:r>
              <a:rPr lang="en-US" dirty="0" smtClean="0"/>
              <a:t>A </a:t>
            </a:r>
            <a:r>
              <a:rPr lang="en-US" dirty="0" err="1" smtClean="0"/>
              <a:t>programme</a:t>
            </a:r>
            <a:r>
              <a:rPr lang="en-US" dirty="0" smtClean="0"/>
              <a:t> of periodic </a:t>
            </a:r>
            <a:r>
              <a:rPr lang="en-US" b="1" dirty="0" smtClean="0"/>
              <a:t>sprint audits</a:t>
            </a:r>
            <a:endParaRPr lang="en-US" dirty="0" smtClean="0"/>
          </a:p>
        </p:txBody>
      </p:sp>
      <p:pic>
        <p:nvPicPr>
          <p:cNvPr id="4" name="Picture 3"/>
          <p:cNvPicPr>
            <a:picLocks noChangeAspect="1"/>
          </p:cNvPicPr>
          <p:nvPr/>
        </p:nvPicPr>
        <p:blipFill>
          <a:blip r:embed="rId3"/>
          <a:stretch>
            <a:fillRect/>
          </a:stretch>
        </p:blipFill>
        <p:spPr>
          <a:xfrm>
            <a:off x="4953570" y="2524424"/>
            <a:ext cx="2464372" cy="3489893"/>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6140036" y="3049316"/>
            <a:ext cx="2507485" cy="358609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478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44" y="1289307"/>
            <a:ext cx="7886700" cy="951612"/>
          </a:xfrm>
        </p:spPr>
        <p:txBody>
          <a:bodyPr/>
          <a:lstStyle/>
          <a:p>
            <a:r>
              <a:rPr lang="en-GB" dirty="0" smtClean="0"/>
              <a:t>Episiotomy</a:t>
            </a:r>
            <a:endParaRPr lang="en-GB" dirty="0"/>
          </a:p>
        </p:txBody>
      </p:sp>
      <p:sp>
        <p:nvSpPr>
          <p:cNvPr id="3" name="Content Placeholder 2"/>
          <p:cNvSpPr>
            <a:spLocks noGrp="1"/>
          </p:cNvSpPr>
          <p:nvPr>
            <p:ph idx="1"/>
          </p:nvPr>
        </p:nvSpPr>
        <p:spPr>
          <a:xfrm>
            <a:off x="0" y="2375390"/>
            <a:ext cx="3176868" cy="3592788"/>
          </a:xfrm>
        </p:spPr>
        <p:txBody>
          <a:bodyPr/>
          <a:lstStyle/>
          <a:p>
            <a:pPr marL="0" indent="0">
              <a:buNone/>
            </a:pPr>
            <a:r>
              <a:rPr lang="en-GB" b="1" dirty="0" smtClean="0"/>
              <a:t>Of </a:t>
            </a:r>
            <a:r>
              <a:rPr lang="en-GB" b="1" dirty="0"/>
              <a:t>women who give birth vaginally </a:t>
            </a:r>
            <a:r>
              <a:rPr lang="en-GB" dirty="0"/>
              <a:t>to a singleton baby in the cephalic position between 37+0 and 42+6 weeks of </a:t>
            </a:r>
            <a:r>
              <a:rPr lang="en-GB" dirty="0" smtClean="0"/>
              <a:t>gestation</a:t>
            </a:r>
          </a:p>
          <a:p>
            <a:pPr marL="0" indent="0">
              <a:buNone/>
            </a:pPr>
            <a:r>
              <a:rPr lang="en-GB" dirty="0" smtClean="0"/>
              <a:t>The </a:t>
            </a:r>
            <a:r>
              <a:rPr lang="en-GB" dirty="0"/>
              <a:t>proportion who had an </a:t>
            </a:r>
            <a:r>
              <a:rPr lang="en-GB" b="1" dirty="0"/>
              <a:t>episiotomy</a:t>
            </a:r>
            <a:r>
              <a:rPr lang="en-GB" dirty="0"/>
              <a:t>. </a:t>
            </a:r>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868" y="1765113"/>
            <a:ext cx="5894938" cy="4287228"/>
          </a:xfrm>
          <a:prstGeom prst="rect">
            <a:avLst/>
          </a:prstGeom>
        </p:spPr>
      </p:pic>
    </p:spTree>
    <p:extLst>
      <p:ext uri="{BB962C8B-B14F-4D97-AF65-F5344CB8AC3E}">
        <p14:creationId xmlns:p14="http://schemas.microsoft.com/office/powerpoint/2010/main" val="320403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Third- and fourth- degree tears</a:t>
            </a:r>
            <a:endParaRPr lang="en-GB" dirty="0"/>
          </a:p>
        </p:txBody>
      </p:sp>
      <p:sp>
        <p:nvSpPr>
          <p:cNvPr id="3" name="Content Placeholder 2"/>
          <p:cNvSpPr>
            <a:spLocks noGrp="1"/>
          </p:cNvSpPr>
          <p:nvPr>
            <p:ph idx="1"/>
          </p:nvPr>
        </p:nvSpPr>
        <p:spPr>
          <a:xfrm>
            <a:off x="0" y="2187131"/>
            <a:ext cx="9144000" cy="3592788"/>
          </a:xfrm>
        </p:spPr>
        <p:txBody>
          <a:bodyPr>
            <a:normAutofit/>
          </a:bodyPr>
          <a:lstStyle/>
          <a:p>
            <a:pPr marL="0" indent="0">
              <a:buNone/>
            </a:pPr>
            <a:r>
              <a:rPr lang="en-GB" b="1" dirty="0"/>
              <a:t>What is measured: </a:t>
            </a:r>
            <a:r>
              <a:rPr lang="en-GB" dirty="0"/>
              <a:t>Of women who give birth vaginally to a singleton baby in the cephalic position between 37+0 and 42+6 weeks of gestation, the proportion who sustained a third or fourth degree tear.  </a:t>
            </a:r>
          </a:p>
          <a:p>
            <a:pPr marL="0" indent="0">
              <a:buNone/>
            </a:pPr>
            <a:endParaRPr lang="en-GB" dirty="0"/>
          </a:p>
        </p:txBody>
      </p:sp>
      <p:pic>
        <p:nvPicPr>
          <p:cNvPr id="4" name="Picture 3"/>
          <p:cNvPicPr>
            <a:picLocks noChangeAspect="1"/>
          </p:cNvPicPr>
          <p:nvPr/>
        </p:nvPicPr>
        <p:blipFill>
          <a:blip r:embed="rId2"/>
          <a:stretch>
            <a:fillRect/>
          </a:stretch>
        </p:blipFill>
        <p:spPr>
          <a:xfrm>
            <a:off x="65550" y="3528062"/>
            <a:ext cx="9031244" cy="2770188"/>
          </a:xfrm>
          <a:prstGeom prst="rect">
            <a:avLst/>
          </a:prstGeom>
        </p:spPr>
      </p:pic>
    </p:spTree>
    <p:extLst>
      <p:ext uri="{BB962C8B-B14F-4D97-AF65-F5344CB8AC3E}">
        <p14:creationId xmlns:p14="http://schemas.microsoft.com/office/powerpoint/2010/main" val="18023656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Third- and fourth- degree tears</a:t>
            </a:r>
            <a:endParaRPr lang="en-GB" dirty="0"/>
          </a:p>
        </p:txBody>
      </p:sp>
      <p:sp>
        <p:nvSpPr>
          <p:cNvPr id="3" name="Content Placeholder 2"/>
          <p:cNvSpPr>
            <a:spLocks noGrp="1"/>
          </p:cNvSpPr>
          <p:nvPr>
            <p:ph idx="1"/>
          </p:nvPr>
        </p:nvSpPr>
        <p:spPr>
          <a:xfrm>
            <a:off x="0" y="2187131"/>
            <a:ext cx="2998694" cy="3592788"/>
          </a:xfrm>
        </p:spPr>
        <p:txBody>
          <a:bodyPr>
            <a:normAutofit lnSpcReduction="10000"/>
          </a:bodyPr>
          <a:lstStyle/>
          <a:p>
            <a:pPr marL="0" indent="0">
              <a:buNone/>
            </a:pPr>
            <a:r>
              <a:rPr lang="en-GB" b="1" dirty="0" smtClean="0"/>
              <a:t>Of </a:t>
            </a:r>
            <a:r>
              <a:rPr lang="en-GB" b="1" dirty="0"/>
              <a:t>women who give birth vaginally </a:t>
            </a:r>
            <a:r>
              <a:rPr lang="en-GB" dirty="0"/>
              <a:t>to a singleton baby in the cephalic position between 37+0 and 42+6 weeks of </a:t>
            </a:r>
            <a:r>
              <a:rPr lang="en-GB" dirty="0" smtClean="0"/>
              <a:t>gestation</a:t>
            </a:r>
          </a:p>
          <a:p>
            <a:pPr marL="0" indent="0">
              <a:buNone/>
            </a:pPr>
            <a:r>
              <a:rPr lang="en-GB" dirty="0"/>
              <a:t>T</a:t>
            </a:r>
            <a:r>
              <a:rPr lang="en-GB" dirty="0" smtClean="0"/>
              <a:t>he </a:t>
            </a:r>
            <a:r>
              <a:rPr lang="en-GB" dirty="0"/>
              <a:t>proportion who sustained a </a:t>
            </a:r>
            <a:r>
              <a:rPr lang="en-GB" b="1" dirty="0"/>
              <a:t>third or fourth degree tear</a:t>
            </a:r>
            <a:r>
              <a:rPr lang="en-GB" dirty="0"/>
              <a:t>.  </a:t>
            </a:r>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366" y="2187130"/>
            <a:ext cx="5347277" cy="3888929"/>
          </a:xfrm>
          <a:prstGeom prst="rect">
            <a:avLst/>
          </a:prstGeom>
        </p:spPr>
      </p:pic>
    </p:spTree>
    <p:extLst>
      <p:ext uri="{BB962C8B-B14F-4D97-AF65-F5344CB8AC3E}">
        <p14:creationId xmlns:p14="http://schemas.microsoft.com/office/powerpoint/2010/main" val="10298655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Obstetric haemorrhage ≥1500ml</a:t>
            </a:r>
            <a:endParaRPr lang="en-GB" dirty="0"/>
          </a:p>
        </p:txBody>
      </p:sp>
      <p:sp>
        <p:nvSpPr>
          <p:cNvPr id="3" name="Content Placeholder 2"/>
          <p:cNvSpPr>
            <a:spLocks noGrp="1"/>
          </p:cNvSpPr>
          <p:nvPr>
            <p:ph idx="1"/>
          </p:nvPr>
        </p:nvSpPr>
        <p:spPr>
          <a:xfrm>
            <a:off x="0" y="2187131"/>
            <a:ext cx="9144000" cy="3592788"/>
          </a:xfrm>
        </p:spPr>
        <p:txBody>
          <a:bodyPr>
            <a:normAutofit/>
          </a:bodyPr>
          <a:lstStyle/>
          <a:p>
            <a:pPr marL="0" indent="0">
              <a:buNone/>
            </a:pPr>
            <a:r>
              <a:rPr lang="en-GB" b="1" dirty="0"/>
              <a:t>What is measured: </a:t>
            </a:r>
            <a:r>
              <a:rPr lang="en-GB" dirty="0"/>
              <a:t>Of women who give birth to a singleton baby </a:t>
            </a:r>
            <a:r>
              <a:rPr lang="en-GB" dirty="0" smtClean="0"/>
              <a:t>between </a:t>
            </a:r>
            <a:r>
              <a:rPr lang="en-GB" dirty="0"/>
              <a:t>37+0 and 42+6 weeks of gestation, the proportion who sustained an obstetric haemorrhage of 1500ml or more.</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84975" y="3608855"/>
            <a:ext cx="8964134" cy="2217278"/>
          </a:xfrm>
          <a:prstGeom prst="rect">
            <a:avLst/>
          </a:prstGeom>
        </p:spPr>
      </p:pic>
    </p:spTree>
    <p:extLst>
      <p:ext uri="{BB962C8B-B14F-4D97-AF65-F5344CB8AC3E}">
        <p14:creationId xmlns:p14="http://schemas.microsoft.com/office/powerpoint/2010/main" val="14019748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Obstetric </a:t>
            </a:r>
            <a:r>
              <a:rPr lang="en-GB" dirty="0"/>
              <a:t>haemorrhage ≥1500ml</a:t>
            </a:r>
          </a:p>
        </p:txBody>
      </p:sp>
      <p:sp>
        <p:nvSpPr>
          <p:cNvPr id="3" name="Content Placeholder 2"/>
          <p:cNvSpPr>
            <a:spLocks noGrp="1"/>
          </p:cNvSpPr>
          <p:nvPr>
            <p:ph idx="1"/>
          </p:nvPr>
        </p:nvSpPr>
        <p:spPr>
          <a:xfrm>
            <a:off x="0" y="2187131"/>
            <a:ext cx="2998694" cy="3592788"/>
          </a:xfrm>
        </p:spPr>
        <p:txBody>
          <a:bodyPr>
            <a:normAutofit/>
          </a:bodyPr>
          <a:lstStyle/>
          <a:p>
            <a:pPr marL="0" indent="0">
              <a:buNone/>
            </a:pPr>
            <a:r>
              <a:rPr lang="en-GB" b="1" dirty="0" smtClean="0"/>
              <a:t>Of </a:t>
            </a:r>
            <a:r>
              <a:rPr lang="en-GB" b="1" dirty="0"/>
              <a:t>women </a:t>
            </a:r>
            <a:r>
              <a:rPr lang="en-GB" dirty="0"/>
              <a:t>who give birth to a singleton baby </a:t>
            </a:r>
            <a:r>
              <a:rPr lang="en-GB" dirty="0" smtClean="0"/>
              <a:t>between </a:t>
            </a:r>
            <a:r>
              <a:rPr lang="en-GB" dirty="0"/>
              <a:t>37+0 and 42+6 weeks of </a:t>
            </a:r>
            <a:r>
              <a:rPr lang="en-GB" dirty="0" smtClean="0"/>
              <a:t>gestation</a:t>
            </a:r>
          </a:p>
          <a:p>
            <a:pPr marL="0" indent="0">
              <a:buNone/>
            </a:pPr>
            <a:r>
              <a:rPr lang="en-GB" dirty="0" smtClean="0"/>
              <a:t>The </a:t>
            </a:r>
            <a:r>
              <a:rPr lang="en-GB" dirty="0"/>
              <a:t>proportion who sustained an </a:t>
            </a:r>
            <a:r>
              <a:rPr lang="en-GB" b="1" dirty="0"/>
              <a:t>obstetric haemorrhage</a:t>
            </a:r>
            <a:r>
              <a:rPr lang="en-GB" dirty="0"/>
              <a:t> of 1500ml or </a:t>
            </a:r>
            <a:r>
              <a:rPr lang="en-GB" dirty="0" smtClean="0"/>
              <a:t>more.</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76" y="2144464"/>
            <a:ext cx="5571868" cy="4052268"/>
          </a:xfrm>
          <a:prstGeom prst="rect">
            <a:avLst/>
          </a:prstGeom>
        </p:spPr>
      </p:pic>
    </p:spTree>
    <p:extLst>
      <p:ext uri="{BB962C8B-B14F-4D97-AF65-F5344CB8AC3E}">
        <p14:creationId xmlns:p14="http://schemas.microsoft.com/office/powerpoint/2010/main" val="10730342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Five minute Apgar score</a:t>
            </a:r>
            <a:endParaRPr lang="en-GB" dirty="0"/>
          </a:p>
        </p:txBody>
      </p:sp>
      <p:sp>
        <p:nvSpPr>
          <p:cNvPr id="3" name="Content Placeholder 2"/>
          <p:cNvSpPr>
            <a:spLocks noGrp="1"/>
          </p:cNvSpPr>
          <p:nvPr>
            <p:ph idx="1"/>
          </p:nvPr>
        </p:nvSpPr>
        <p:spPr>
          <a:xfrm>
            <a:off x="0" y="2187131"/>
            <a:ext cx="9144000" cy="3592788"/>
          </a:xfrm>
        </p:spPr>
        <p:txBody>
          <a:bodyPr>
            <a:normAutofit/>
          </a:bodyPr>
          <a:lstStyle/>
          <a:p>
            <a:pPr marL="0" indent="0">
              <a:buNone/>
            </a:pPr>
            <a:r>
              <a:rPr lang="en-GB" b="1" dirty="0"/>
              <a:t>What is measured: </a:t>
            </a:r>
            <a:r>
              <a:rPr lang="en-GB" dirty="0"/>
              <a:t>Of </a:t>
            </a:r>
            <a:r>
              <a:rPr lang="en-GB" dirty="0" err="1"/>
              <a:t>liveborn</a:t>
            </a:r>
            <a:r>
              <a:rPr lang="en-GB" dirty="0"/>
              <a:t>, singleton babies born between 37+0 and 42+6 weeks of gestation, the proportion who are assigned an Apgar score of less than 7 at five minutes of age.</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6270" y="3563493"/>
            <a:ext cx="9013897" cy="1396695"/>
          </a:xfrm>
          <a:prstGeom prst="rect">
            <a:avLst/>
          </a:prstGeom>
        </p:spPr>
      </p:pic>
    </p:spTree>
    <p:extLst>
      <p:ext uri="{BB962C8B-B14F-4D97-AF65-F5344CB8AC3E}">
        <p14:creationId xmlns:p14="http://schemas.microsoft.com/office/powerpoint/2010/main" val="33081427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Five minute Apgar score</a:t>
            </a:r>
            <a:endParaRPr lang="en-GB" dirty="0"/>
          </a:p>
        </p:txBody>
      </p:sp>
      <p:sp>
        <p:nvSpPr>
          <p:cNvPr id="3" name="Content Placeholder 2"/>
          <p:cNvSpPr>
            <a:spLocks noGrp="1"/>
          </p:cNvSpPr>
          <p:nvPr>
            <p:ph idx="1"/>
          </p:nvPr>
        </p:nvSpPr>
        <p:spPr>
          <a:xfrm>
            <a:off x="0" y="2187131"/>
            <a:ext cx="2985247" cy="3592788"/>
          </a:xfrm>
        </p:spPr>
        <p:txBody>
          <a:bodyPr>
            <a:normAutofit/>
          </a:bodyPr>
          <a:lstStyle/>
          <a:p>
            <a:pPr marL="0" indent="0">
              <a:buNone/>
            </a:pPr>
            <a:r>
              <a:rPr lang="en-GB" b="1" dirty="0" smtClean="0"/>
              <a:t>Of </a:t>
            </a:r>
            <a:r>
              <a:rPr lang="en-GB" b="1" dirty="0" err="1"/>
              <a:t>liveborn</a:t>
            </a:r>
            <a:r>
              <a:rPr lang="en-GB" b="1" dirty="0"/>
              <a:t>, singleton babies </a:t>
            </a:r>
            <a:r>
              <a:rPr lang="en-GB" dirty="0"/>
              <a:t>born between 37+0 and 42+6 weeks of </a:t>
            </a:r>
            <a:r>
              <a:rPr lang="en-GB" dirty="0" smtClean="0"/>
              <a:t>gestation</a:t>
            </a:r>
          </a:p>
          <a:p>
            <a:pPr marL="0" indent="0">
              <a:buNone/>
            </a:pPr>
            <a:r>
              <a:rPr lang="en-GB" dirty="0" smtClean="0"/>
              <a:t>The </a:t>
            </a:r>
            <a:r>
              <a:rPr lang="en-GB" dirty="0"/>
              <a:t>proportion who are assigned an </a:t>
            </a:r>
            <a:r>
              <a:rPr lang="en-GB" b="1" dirty="0"/>
              <a:t>Apgar score of less than 7</a:t>
            </a:r>
            <a:r>
              <a:rPr lang="en-GB" dirty="0"/>
              <a:t> at five minutes of age.</a:t>
            </a:r>
          </a:p>
          <a:p>
            <a:pPr marL="0" indent="0">
              <a:buNone/>
            </a:pPr>
            <a:endParaRPr lang="en-GB" dirty="0"/>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819" y="2124685"/>
            <a:ext cx="5594378" cy="4068639"/>
          </a:xfrm>
          <a:prstGeom prst="rect">
            <a:avLst/>
          </a:prstGeom>
        </p:spPr>
      </p:pic>
    </p:spTree>
    <p:extLst>
      <p:ext uri="{BB962C8B-B14F-4D97-AF65-F5344CB8AC3E}">
        <p14:creationId xmlns:p14="http://schemas.microsoft.com/office/powerpoint/2010/main" val="19629930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Skin </a:t>
            </a:r>
            <a:r>
              <a:rPr lang="en-GB" dirty="0"/>
              <a:t>to skin contact within 1 hour of birth</a:t>
            </a:r>
          </a:p>
        </p:txBody>
      </p:sp>
      <p:sp>
        <p:nvSpPr>
          <p:cNvPr id="6" name="Content Placeholder 2"/>
          <p:cNvSpPr>
            <a:spLocks noGrp="1"/>
          </p:cNvSpPr>
          <p:nvPr>
            <p:ph idx="1"/>
          </p:nvPr>
        </p:nvSpPr>
        <p:spPr>
          <a:xfrm>
            <a:off x="0" y="2187131"/>
            <a:ext cx="9144000" cy="3592788"/>
          </a:xfrm>
        </p:spPr>
        <p:txBody>
          <a:bodyPr>
            <a:normAutofit/>
          </a:bodyPr>
          <a:lstStyle/>
          <a:p>
            <a:pPr marL="0" indent="0">
              <a:buNone/>
            </a:pPr>
            <a:r>
              <a:rPr lang="en-GB" b="1" dirty="0"/>
              <a:t>What is measured: </a:t>
            </a:r>
            <a:r>
              <a:rPr lang="en-GB" dirty="0"/>
              <a:t>Of </a:t>
            </a:r>
            <a:r>
              <a:rPr lang="en-GB" dirty="0" err="1"/>
              <a:t>liveborn</a:t>
            </a:r>
            <a:r>
              <a:rPr lang="en-GB" dirty="0"/>
              <a:t> babies born between 34+0 and 42+6 weeks of gestation, the proportion who received skin to skin contact within one hour of birth. </a:t>
            </a:r>
          </a:p>
          <a:p>
            <a:pPr marL="0" indent="0">
              <a:buNone/>
            </a:pPr>
            <a:endParaRPr lang="en-GB" dirty="0"/>
          </a:p>
          <a:p>
            <a:pPr marL="0" indent="0">
              <a:buNone/>
            </a:pPr>
            <a:endParaRPr lang="en-GB" dirty="0"/>
          </a:p>
        </p:txBody>
      </p:sp>
      <p:pic>
        <p:nvPicPr>
          <p:cNvPr id="3" name="Picture 2"/>
          <p:cNvPicPr>
            <a:picLocks noChangeAspect="1"/>
          </p:cNvPicPr>
          <p:nvPr/>
        </p:nvPicPr>
        <p:blipFill>
          <a:blip r:embed="rId2"/>
          <a:stretch>
            <a:fillRect/>
          </a:stretch>
        </p:blipFill>
        <p:spPr>
          <a:xfrm>
            <a:off x="218302" y="3800557"/>
            <a:ext cx="8707395" cy="1746308"/>
          </a:xfrm>
          <a:prstGeom prst="rect">
            <a:avLst/>
          </a:prstGeom>
        </p:spPr>
      </p:pic>
    </p:spTree>
    <p:extLst>
      <p:ext uri="{BB962C8B-B14F-4D97-AF65-F5344CB8AC3E}">
        <p14:creationId xmlns:p14="http://schemas.microsoft.com/office/powerpoint/2010/main" val="34726572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Skin </a:t>
            </a:r>
            <a:r>
              <a:rPr lang="en-GB" dirty="0"/>
              <a:t>to skin contact within 1 hour of birth</a:t>
            </a:r>
          </a:p>
        </p:txBody>
      </p:sp>
      <p:sp>
        <p:nvSpPr>
          <p:cNvPr id="6" name="Content Placeholder 2"/>
          <p:cNvSpPr>
            <a:spLocks noGrp="1"/>
          </p:cNvSpPr>
          <p:nvPr>
            <p:ph idx="1"/>
          </p:nvPr>
        </p:nvSpPr>
        <p:spPr>
          <a:xfrm>
            <a:off x="0" y="2187131"/>
            <a:ext cx="3224773" cy="3592788"/>
          </a:xfrm>
        </p:spPr>
        <p:txBody>
          <a:bodyPr>
            <a:normAutofit/>
          </a:bodyPr>
          <a:lstStyle/>
          <a:p>
            <a:pPr marL="0" indent="0">
              <a:buNone/>
            </a:pPr>
            <a:r>
              <a:rPr lang="en-GB" b="1" dirty="0" smtClean="0"/>
              <a:t>Of </a:t>
            </a:r>
            <a:r>
              <a:rPr lang="en-GB" b="1" dirty="0" err="1"/>
              <a:t>liveborn</a:t>
            </a:r>
            <a:r>
              <a:rPr lang="en-GB" b="1" dirty="0"/>
              <a:t> babies </a:t>
            </a:r>
            <a:r>
              <a:rPr lang="en-GB" dirty="0"/>
              <a:t>born between 34+0 and 42+6 weeks of </a:t>
            </a:r>
            <a:r>
              <a:rPr lang="en-GB" dirty="0" smtClean="0"/>
              <a:t>gestation</a:t>
            </a:r>
          </a:p>
          <a:p>
            <a:pPr marL="0" indent="0">
              <a:buNone/>
            </a:pPr>
            <a:r>
              <a:rPr lang="en-GB" dirty="0" smtClean="0"/>
              <a:t>The </a:t>
            </a:r>
            <a:r>
              <a:rPr lang="en-GB" dirty="0"/>
              <a:t>proportion who received </a:t>
            </a:r>
            <a:r>
              <a:rPr lang="en-GB" b="1" dirty="0"/>
              <a:t>skin to skin contact </a:t>
            </a:r>
            <a:r>
              <a:rPr lang="en-GB" dirty="0"/>
              <a:t>within one hour of birth. </a:t>
            </a:r>
          </a:p>
          <a:p>
            <a:pPr marL="0" indent="0">
              <a:buNone/>
            </a:pPr>
            <a:endParaRPr lang="en-GB" dirty="0"/>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6732"/>
            <a:ext cx="5315007" cy="6612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680" y="2140941"/>
            <a:ext cx="5640224" cy="4101981"/>
          </a:xfrm>
          <a:prstGeom prst="rect">
            <a:avLst/>
          </a:prstGeom>
        </p:spPr>
      </p:pic>
    </p:spTree>
    <p:extLst>
      <p:ext uri="{BB962C8B-B14F-4D97-AF65-F5344CB8AC3E}">
        <p14:creationId xmlns:p14="http://schemas.microsoft.com/office/powerpoint/2010/main" val="1772803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5519"/>
            <a:ext cx="7886700" cy="951612"/>
          </a:xfrm>
        </p:spPr>
        <p:txBody>
          <a:bodyPr/>
          <a:lstStyle/>
          <a:p>
            <a:r>
              <a:rPr lang="en-GB" dirty="0" smtClean="0"/>
              <a:t>Breast </a:t>
            </a:r>
            <a:r>
              <a:rPr lang="en-GB" dirty="0"/>
              <a:t>milk at first feed, and at </a:t>
            </a:r>
            <a:r>
              <a:rPr lang="en-GB" dirty="0" smtClean="0"/>
              <a:t>discharge</a:t>
            </a:r>
            <a:endParaRPr lang="en-GB" dirty="0"/>
          </a:p>
        </p:txBody>
      </p:sp>
      <p:pic>
        <p:nvPicPr>
          <p:cNvPr id="4" name="Picture 3"/>
          <p:cNvPicPr>
            <a:picLocks noChangeAspect="1"/>
          </p:cNvPicPr>
          <p:nvPr/>
        </p:nvPicPr>
        <p:blipFill>
          <a:blip r:embed="rId2"/>
          <a:stretch>
            <a:fillRect/>
          </a:stretch>
        </p:blipFill>
        <p:spPr>
          <a:xfrm>
            <a:off x="387179" y="3515785"/>
            <a:ext cx="7998940" cy="3342215"/>
          </a:xfrm>
          <a:prstGeom prst="rect">
            <a:avLst/>
          </a:prstGeom>
        </p:spPr>
      </p:pic>
      <p:sp>
        <p:nvSpPr>
          <p:cNvPr id="6" name="Content Placeholder 2"/>
          <p:cNvSpPr>
            <a:spLocks noGrp="1"/>
          </p:cNvSpPr>
          <p:nvPr>
            <p:ph idx="1"/>
          </p:nvPr>
        </p:nvSpPr>
        <p:spPr>
          <a:xfrm>
            <a:off x="0" y="2187131"/>
            <a:ext cx="9144000" cy="3592788"/>
          </a:xfrm>
        </p:spPr>
        <p:txBody>
          <a:bodyPr>
            <a:normAutofit/>
          </a:bodyPr>
          <a:lstStyle/>
          <a:p>
            <a:pPr marL="0" indent="0">
              <a:buNone/>
            </a:pPr>
            <a:r>
              <a:rPr lang="en-GB" b="1" dirty="0"/>
              <a:t>What is measured: </a:t>
            </a:r>
            <a:r>
              <a:rPr lang="en-GB" dirty="0"/>
              <a:t>Of </a:t>
            </a:r>
            <a:r>
              <a:rPr lang="en-GB" dirty="0" err="1"/>
              <a:t>liveborn</a:t>
            </a:r>
            <a:r>
              <a:rPr lang="en-GB" dirty="0"/>
              <a:t> babies born between 34+0 and 42+6 weeks of gestation, the proportion who received any breast milk for their first feed, and at discharge from the maternity unit.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4527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MPA">
      <a:dk1>
        <a:srgbClr val="333333"/>
      </a:dk1>
      <a:lt1>
        <a:sysClr val="window" lastClr="FFFFFF"/>
      </a:lt1>
      <a:dk2>
        <a:srgbClr val="4D4D4D"/>
      </a:dk2>
      <a:lt2>
        <a:srgbClr val="E7E6E6"/>
      </a:lt2>
      <a:accent1>
        <a:srgbClr val="00689D"/>
      </a:accent1>
      <a:accent2>
        <a:srgbClr val="00A8A4"/>
      </a:accent2>
      <a:accent3>
        <a:srgbClr val="5B9BD5"/>
      </a:accent3>
      <a:accent4>
        <a:srgbClr val="FFC000"/>
      </a:accent4>
      <a:accent5>
        <a:srgbClr val="FFC000"/>
      </a:accent5>
      <a:accent6>
        <a:srgbClr val="5B9BD5"/>
      </a:accent6>
      <a:hlink>
        <a:srgbClr val="5B9BD5"/>
      </a:hlink>
      <a:folHlink>
        <a:srgbClr val="44546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OG NGA.potx" id="{0C61DC81-9145-4263-819E-55F2D15AB445}" vid="{4553F4C2-27BE-4174-8E5E-5BA11B859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RCOG NGA</Template>
  <TotalTime>4394</TotalTime>
  <Words>3487</Words>
  <Application>Microsoft Office PowerPoint</Application>
  <PresentationFormat>On-screen Show (4:3)</PresentationFormat>
  <Paragraphs>837</Paragraphs>
  <Slides>103</Slides>
  <Notes>79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MS Mincho</vt:lpstr>
      <vt:lpstr>Arial</vt:lpstr>
      <vt:lpstr>Calibri</vt:lpstr>
      <vt:lpstr>Cambria</vt:lpstr>
      <vt:lpstr>Symbol</vt:lpstr>
      <vt:lpstr>Times New Roman</vt:lpstr>
      <vt:lpstr>Office Theme</vt:lpstr>
      <vt:lpstr>Collated slides presented at the NMPA launch event on 9th November 2017   Slides 51, 70, 73-77, 79-96 updated in line with revised report (March 2018)</vt:lpstr>
      <vt:lpstr>Introduction to the National Maternity and Perinatal Audit</vt:lpstr>
      <vt:lpstr>Rationale</vt:lpstr>
      <vt:lpstr>Rationale</vt:lpstr>
      <vt:lpstr>The NMPA approach</vt:lpstr>
      <vt:lpstr>History of the NMPA</vt:lpstr>
      <vt:lpstr>PowerPoint Presentation</vt:lpstr>
      <vt:lpstr>PowerPoint Presentation</vt:lpstr>
      <vt:lpstr>The NMPA has three main elements</vt:lpstr>
      <vt:lpstr>Timescales</vt:lpstr>
      <vt:lpstr>National Maternity and Perinatal Audit</vt:lpstr>
      <vt:lpstr>Organisational survey aims</vt:lpstr>
      <vt:lpstr>Methods </vt:lpstr>
      <vt:lpstr>Reporting levels</vt:lpstr>
      <vt:lpstr>Themes</vt:lpstr>
      <vt:lpstr>Settings</vt:lpstr>
      <vt:lpstr>Trend in maternity unit types 2007-2017 (England)</vt:lpstr>
      <vt:lpstr>Birth settings available per trust/board</vt:lpstr>
      <vt:lpstr>Geographical spread  maternity unit types </vt:lpstr>
      <vt:lpstr>Neonatal unit designation  and number of births on site</vt:lpstr>
      <vt:lpstr>Geographical spread  neonatal units </vt:lpstr>
      <vt:lpstr>Services</vt:lpstr>
      <vt:lpstr>Antenatal and postnatal community care</vt:lpstr>
      <vt:lpstr>Service availability: transitional care</vt:lpstr>
      <vt:lpstr>Service availability: joint cardiac clinics </vt:lpstr>
      <vt:lpstr>Availability of facilities for obstetric haemorrhage</vt:lpstr>
      <vt:lpstr>Electronic information sharing</vt:lpstr>
      <vt:lpstr>Multiprofessional training</vt:lpstr>
      <vt:lpstr>Staffing</vt:lpstr>
      <vt:lpstr>Community midwifery  team size</vt:lpstr>
      <vt:lpstr>Level of continuity of carer provided with different care models  (as estimated by respondents)</vt:lpstr>
      <vt:lpstr>Midwifery skill mix  per trust/board</vt:lpstr>
      <vt:lpstr>Obstetric  senior presence</vt:lpstr>
      <vt:lpstr>Neonatal  senior presence</vt:lpstr>
      <vt:lpstr>Summary</vt:lpstr>
      <vt:lpstr>  Full report and results per service available from www.maternityaudit.org.uk  Next organisational survey in 2019    </vt:lpstr>
      <vt:lpstr>National Maternity and Perinatal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Elective CS – multiparous women</vt:lpstr>
      <vt:lpstr>Elective CS – multiparous women</vt:lpstr>
      <vt:lpstr>Elective CS – multiparous women</vt:lpstr>
      <vt:lpstr>PowerPoint Presentation</vt:lpstr>
      <vt:lpstr>National Maternity and Perinatal Audit</vt:lpstr>
      <vt:lpstr>Introduction</vt:lpstr>
      <vt:lpstr>Contextual Findings</vt:lpstr>
      <vt:lpstr> First national record of booking BMI  47.3% of pregnant women had a normal BMI (18.5-25)  21.3% had a booking BMI of 30 or over </vt:lpstr>
      <vt:lpstr>52.5% of women giving birth are aged 30 or over  1/7 are over the age of 35  In England and Scotland, 2.7% primiparous women were 40 or over. </vt:lpstr>
      <vt:lpstr>Increasing access to midwife-led birth settings is a national priority    … only around 13% of women give birth in a midwife-led setting</vt:lpstr>
      <vt:lpstr>6.3% of singleton babies were born preterm 57.8% of multiple birth babies were born preterm</vt:lpstr>
      <vt:lpstr>Measures of Care: Findings</vt:lpstr>
      <vt:lpstr>PowerPoint Presentation</vt:lpstr>
      <vt:lpstr>Smoking Cessation in Pregnancy</vt:lpstr>
      <vt:lpstr>Smoking cessation in pregnancy </vt:lpstr>
      <vt:lpstr>Induction of labour</vt:lpstr>
      <vt:lpstr>Induction of labour</vt:lpstr>
      <vt:lpstr>PowerPoint Presentation</vt:lpstr>
      <vt:lpstr>Induction of labour</vt:lpstr>
      <vt:lpstr>Elective deliveries (inductions and caesarean sections) performed before 39+0 without clinical indication</vt:lpstr>
      <vt:lpstr>PowerPoint Presentation</vt:lpstr>
      <vt:lpstr>Elective deliveries (induction or caesarean section) performed before 39+0 without documented clinical indication</vt:lpstr>
      <vt:lpstr>Babies born small </vt:lpstr>
      <vt:lpstr>Babies born small </vt:lpstr>
      <vt:lpstr>Modes of birth</vt:lpstr>
      <vt:lpstr>PowerPoint Presentation</vt:lpstr>
      <vt:lpstr>Modes of birth: spontaneous vaginal birth</vt:lpstr>
      <vt:lpstr>Modes of birth: instrumental vaginal birth</vt:lpstr>
      <vt:lpstr>Modes of birth: caesarean birth</vt:lpstr>
      <vt:lpstr>Vaginal birth after caesarean </vt:lpstr>
      <vt:lpstr>Vaginal birth after caesarean </vt:lpstr>
      <vt:lpstr>Episiotomy</vt:lpstr>
      <vt:lpstr>Episiotomy</vt:lpstr>
      <vt:lpstr>Third- and fourth- degree tears</vt:lpstr>
      <vt:lpstr>Third- and fourth- degree tears</vt:lpstr>
      <vt:lpstr>Obstetric haemorrhage ≥1500ml</vt:lpstr>
      <vt:lpstr>Obstetric haemorrhage ≥1500ml</vt:lpstr>
      <vt:lpstr>Five minute Apgar score</vt:lpstr>
      <vt:lpstr>Five minute Apgar score</vt:lpstr>
      <vt:lpstr>Skin to skin contact within 1 hour of birth</vt:lpstr>
      <vt:lpstr>Skin to skin contact within 1 hour of birth</vt:lpstr>
      <vt:lpstr>Breast milk at first feed, and at discharge</vt:lpstr>
      <vt:lpstr>Breast milk at first feed, and at discharge</vt:lpstr>
      <vt:lpstr>Unplanned maternal readmission</vt:lpstr>
      <vt:lpstr>Unplanned maternal readmission</vt:lpstr>
      <vt:lpstr>Summary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Doyle</dc:creator>
  <cp:lastModifiedBy>Andrea Blotkamp</cp:lastModifiedBy>
  <cp:revision>627</cp:revision>
  <cp:lastPrinted>2017-07-20T13:46:30Z</cp:lastPrinted>
  <dcterms:created xsi:type="dcterms:W3CDTF">2016-07-13T19:49:20Z</dcterms:created>
  <dcterms:modified xsi:type="dcterms:W3CDTF">2018-03-21T16:38:16Z</dcterms:modified>
  <cp:contentStatus/>
</cp:coreProperties>
</file>